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24"/>
  </p:notesMasterIdLst>
  <p:sldIdLst>
    <p:sldId id="257" r:id="rId2"/>
    <p:sldId id="258" r:id="rId3"/>
    <p:sldId id="314" r:id="rId4"/>
    <p:sldId id="315" r:id="rId5"/>
    <p:sldId id="316" r:id="rId6"/>
    <p:sldId id="313" r:id="rId7"/>
    <p:sldId id="296" r:id="rId8"/>
    <p:sldId id="317" r:id="rId9"/>
    <p:sldId id="318" r:id="rId10"/>
    <p:sldId id="319" r:id="rId11"/>
    <p:sldId id="321" r:id="rId12"/>
    <p:sldId id="322" r:id="rId13"/>
    <p:sldId id="323" r:id="rId14"/>
    <p:sldId id="320" r:id="rId15"/>
    <p:sldId id="324" r:id="rId16"/>
    <p:sldId id="325" r:id="rId17"/>
    <p:sldId id="326" r:id="rId18"/>
    <p:sldId id="327" r:id="rId19"/>
    <p:sldId id="328" r:id="rId20"/>
    <p:sldId id="329" r:id="rId21"/>
    <p:sldId id="290" r:id="rId22"/>
    <p:sldId id="286" r:id="rId23"/>
  </p:sldIdLst>
  <p:sldSz cx="12190413" cy="6859588"/>
  <p:notesSz cx="6858000" cy="9144000"/>
  <p:embeddedFontLst>
    <p:embeddedFont>
      <p:font typeface="方正正中黑简体" panose="02010600030101010101" charset="-122"/>
      <p:regular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Segoe UI Black" panose="020B0A02040204020203" pitchFamily="34" charset="0"/>
      <p:bold r:id="rId32"/>
      <p:boldItalic r:id="rId33"/>
    </p:embeddedFont>
    <p:embeddedFont>
      <p:font typeface="Swis721 Blk BT" panose="020B0904030502020204" pitchFamily="34" charset="0"/>
      <p:regular r:id="rId34"/>
      <p:italic r:id="rId35"/>
    </p:embeddedFont>
    <p:embeddedFont>
      <p:font typeface="等线" panose="02010600030101010101" pitchFamily="2" charset="-122"/>
      <p:regular r:id="rId36"/>
      <p:bold r:id="rId37"/>
    </p:embeddedFont>
    <p:embeddedFont>
      <p:font typeface="微软雅黑" panose="020B0503020204020204" pitchFamily="34" charset="-122"/>
      <p:regular r:id="rId38"/>
      <p:bold r:id="rId39"/>
    </p:embeddedFont>
    <p:embeddedFont>
      <p:font typeface="微软雅黑 Light" panose="020B0502040204020203" pitchFamily="34" charset="-122"/>
      <p:regular r:id="rId40"/>
    </p:embeddedFont>
  </p:embeddedFontLst>
  <p:custDataLst>
    <p:tags r:id="rId41"/>
  </p:custDataLst>
  <p:defaultTextStyle>
    <a:defPPr>
      <a:defRPr lang="zh-CN"/>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FA451"/>
    <a:srgbClr val="31486D"/>
    <a:srgbClr val="5A9AC7"/>
    <a:srgbClr val="9DB3B9"/>
    <a:srgbClr val="273957"/>
    <a:srgbClr val="394A51"/>
    <a:srgbClr val="1B283D"/>
    <a:srgbClr val="004E5C"/>
    <a:srgbClr val="1E57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5" autoAdjust="0"/>
    <p:restoredTop sz="94651" autoAdjust="0"/>
  </p:normalViewPr>
  <p:slideViewPr>
    <p:cSldViewPr>
      <p:cViewPr varScale="1">
        <p:scale>
          <a:sx n="93" d="100"/>
          <a:sy n="93" d="100"/>
        </p:scale>
        <p:origin x="355" y="96"/>
      </p:cViewPr>
      <p:guideLst>
        <p:guide orient="horz" pos="2161"/>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12310-9337-4BCE-B74E-1566BCE777EF}" type="datetimeFigureOut">
              <a:rPr lang="zh-CN" altLang="en-US" smtClean="0"/>
              <a:t>2022-09-14</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36228-AF66-4B77-BF4B-6F8D7F4A6E66}" type="slidenum">
              <a:rPr lang="zh-CN" altLang="en-US" smtClean="0"/>
              <a:t>‹#›</a:t>
            </a:fld>
            <a:endParaRPr lang="zh-CN" altLang="en-US"/>
          </a:p>
        </p:txBody>
      </p:sp>
    </p:spTree>
    <p:extLst>
      <p:ext uri="{BB962C8B-B14F-4D97-AF65-F5344CB8AC3E}">
        <p14:creationId xmlns:p14="http://schemas.microsoft.com/office/powerpoint/2010/main" val="2392507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1</a:t>
            </a:fld>
            <a:endParaRPr lang="zh-CN" altLang="en-US"/>
          </a:p>
        </p:txBody>
      </p:sp>
    </p:spTree>
    <p:extLst>
      <p:ext uri="{BB962C8B-B14F-4D97-AF65-F5344CB8AC3E}">
        <p14:creationId xmlns:p14="http://schemas.microsoft.com/office/powerpoint/2010/main" val="199258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2</a:t>
            </a:fld>
            <a:endParaRPr lang="zh-CN" altLang="en-US"/>
          </a:p>
        </p:txBody>
      </p:sp>
    </p:spTree>
    <p:extLst>
      <p:ext uri="{BB962C8B-B14F-4D97-AF65-F5344CB8AC3E}">
        <p14:creationId xmlns:p14="http://schemas.microsoft.com/office/powerpoint/2010/main" val="254819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3</a:t>
            </a:fld>
            <a:endParaRPr lang="zh-CN" altLang="en-US"/>
          </a:p>
        </p:txBody>
      </p:sp>
    </p:spTree>
    <p:extLst>
      <p:ext uri="{BB962C8B-B14F-4D97-AF65-F5344CB8AC3E}">
        <p14:creationId xmlns:p14="http://schemas.microsoft.com/office/powerpoint/2010/main" val="1624736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4</a:t>
            </a:fld>
            <a:endParaRPr lang="zh-CN" altLang="en-US"/>
          </a:p>
        </p:txBody>
      </p:sp>
    </p:spTree>
    <p:extLst>
      <p:ext uri="{BB962C8B-B14F-4D97-AF65-F5344CB8AC3E}">
        <p14:creationId xmlns:p14="http://schemas.microsoft.com/office/powerpoint/2010/main" val="1715057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5</a:t>
            </a:fld>
            <a:endParaRPr lang="zh-CN" altLang="en-US"/>
          </a:p>
        </p:txBody>
      </p:sp>
    </p:spTree>
    <p:extLst>
      <p:ext uri="{BB962C8B-B14F-4D97-AF65-F5344CB8AC3E}">
        <p14:creationId xmlns:p14="http://schemas.microsoft.com/office/powerpoint/2010/main" val="3073860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6</a:t>
            </a:fld>
            <a:endParaRPr lang="zh-CN" altLang="en-US"/>
          </a:p>
        </p:txBody>
      </p:sp>
    </p:spTree>
    <p:extLst>
      <p:ext uri="{BB962C8B-B14F-4D97-AF65-F5344CB8AC3E}">
        <p14:creationId xmlns:p14="http://schemas.microsoft.com/office/powerpoint/2010/main" val="1610864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7</a:t>
            </a:fld>
            <a:endParaRPr lang="zh-CN" altLang="en-US"/>
          </a:p>
        </p:txBody>
      </p:sp>
    </p:spTree>
    <p:extLst>
      <p:ext uri="{BB962C8B-B14F-4D97-AF65-F5344CB8AC3E}">
        <p14:creationId xmlns:p14="http://schemas.microsoft.com/office/powerpoint/2010/main" val="404271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21</a:t>
            </a:fld>
            <a:endParaRPr lang="zh-CN" altLang="en-US"/>
          </a:p>
        </p:txBody>
      </p:sp>
    </p:spTree>
    <p:extLst>
      <p:ext uri="{BB962C8B-B14F-4D97-AF65-F5344CB8AC3E}">
        <p14:creationId xmlns:p14="http://schemas.microsoft.com/office/powerpoint/2010/main" val="220939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36228-AF66-4B77-BF4B-6F8D7F4A6E66}" type="slidenum">
              <a:rPr lang="zh-CN" altLang="en-US" smtClean="0"/>
              <a:t>22</a:t>
            </a:fld>
            <a:endParaRPr lang="zh-CN" altLang="en-US"/>
          </a:p>
        </p:txBody>
      </p:sp>
    </p:spTree>
    <p:extLst>
      <p:ext uri="{BB962C8B-B14F-4D97-AF65-F5344CB8AC3E}">
        <p14:creationId xmlns:p14="http://schemas.microsoft.com/office/powerpoint/2010/main" val="4294206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任意多边形 7"/>
          <p:cNvSpPr/>
          <p:nvPr/>
        </p:nvSpPr>
        <p:spPr>
          <a:xfrm flipH="1" flipV="1">
            <a:off x="-21478" y="6460406"/>
            <a:ext cx="12224589" cy="425503"/>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6180" h="1061884">
                <a:moveTo>
                  <a:pt x="0" y="0"/>
                </a:moveTo>
                <a:lnTo>
                  <a:pt x="0" y="1061884"/>
                </a:lnTo>
                <a:lnTo>
                  <a:pt x="6548284" y="1061884"/>
                </a:lnTo>
                <a:lnTo>
                  <a:pt x="7108723" y="707922"/>
                </a:lnTo>
                <a:lnTo>
                  <a:pt x="12211665" y="707922"/>
                </a:lnTo>
                <a:lnTo>
                  <a:pt x="12226180" y="44011"/>
                </a:lnTo>
                <a:lnTo>
                  <a:pt x="0" y="0"/>
                </a:lnTo>
                <a:close/>
              </a:path>
            </a:pathLst>
          </a:cu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0" name="直接连接符 9"/>
          <p:cNvCxnSpPr/>
          <p:nvPr/>
        </p:nvCxnSpPr>
        <p:spPr>
          <a:xfrm flipH="1" flipV="1">
            <a:off x="-51569" y="6809592"/>
            <a:ext cx="12254681" cy="0"/>
          </a:xfrm>
          <a:prstGeom prst="line">
            <a:avLst/>
          </a:prstGeom>
          <a:ln>
            <a:solidFill>
              <a:srgbClr val="BACBD7">
                <a:alpha val="80000"/>
              </a:srgbClr>
            </a:solidFill>
          </a:ln>
        </p:spPr>
        <p:style>
          <a:lnRef idx="1">
            <a:schemeClr val="accent1"/>
          </a:lnRef>
          <a:fillRef idx="0">
            <a:schemeClr val="accent1"/>
          </a:fillRef>
          <a:effectRef idx="0">
            <a:schemeClr val="accent1"/>
          </a:effectRef>
          <a:fontRef idx="minor">
            <a:schemeClr val="tx1"/>
          </a:fontRef>
        </p:style>
      </p:cxnSp>
      <p:sp>
        <p:nvSpPr>
          <p:cNvPr id="11" name="任意多边形 10"/>
          <p:cNvSpPr/>
          <p:nvPr userDrawn="1"/>
        </p:nvSpPr>
        <p:spPr>
          <a:xfrm flipH="1">
            <a:off x="10439707" y="-50986"/>
            <a:ext cx="1763405" cy="573666"/>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 name="connsiteX0" fmla="*/ 0 w 12226180"/>
              <a:gd name="connsiteY0" fmla="*/ 526616 h 1017874"/>
              <a:gd name="connsiteX1" fmla="*/ 0 w 12226180"/>
              <a:gd name="connsiteY1" fmla="*/ 1017874 h 1017874"/>
              <a:gd name="connsiteX2" fmla="*/ 6548284 w 12226180"/>
              <a:gd name="connsiteY2" fmla="*/ 1017874 h 1017874"/>
              <a:gd name="connsiteX3" fmla="*/ 7108723 w 12226180"/>
              <a:gd name="connsiteY3" fmla="*/ 663912 h 1017874"/>
              <a:gd name="connsiteX4" fmla="*/ 12211665 w 12226180"/>
              <a:gd name="connsiteY4" fmla="*/ 663912 h 1017874"/>
              <a:gd name="connsiteX5" fmla="*/ 12226180 w 12226180"/>
              <a:gd name="connsiteY5" fmla="*/ 1 h 1017874"/>
              <a:gd name="connsiteX6" fmla="*/ 0 w 12226180"/>
              <a:gd name="connsiteY6" fmla="*/ 526616 h 1017874"/>
              <a:gd name="connsiteX0" fmla="*/ 0 w 12211665"/>
              <a:gd name="connsiteY0" fmla="*/ 0 h 491258"/>
              <a:gd name="connsiteX1" fmla="*/ 0 w 12211665"/>
              <a:gd name="connsiteY1" fmla="*/ 491258 h 491258"/>
              <a:gd name="connsiteX2" fmla="*/ 6548284 w 12211665"/>
              <a:gd name="connsiteY2" fmla="*/ 491258 h 491258"/>
              <a:gd name="connsiteX3" fmla="*/ 7108723 w 12211665"/>
              <a:gd name="connsiteY3" fmla="*/ 137296 h 491258"/>
              <a:gd name="connsiteX4" fmla="*/ 12211665 w 12211665"/>
              <a:gd name="connsiteY4" fmla="*/ 137296 h 491258"/>
              <a:gd name="connsiteX5" fmla="*/ 0 w 12211665"/>
              <a:gd name="connsiteY5" fmla="*/ 0 h 491258"/>
              <a:gd name="connsiteX0" fmla="*/ 0 w 7108723"/>
              <a:gd name="connsiteY0" fmla="*/ 0 h 491258"/>
              <a:gd name="connsiteX1" fmla="*/ 0 w 7108723"/>
              <a:gd name="connsiteY1" fmla="*/ 491258 h 491258"/>
              <a:gd name="connsiteX2" fmla="*/ 6548284 w 7108723"/>
              <a:gd name="connsiteY2" fmla="*/ 491258 h 491258"/>
              <a:gd name="connsiteX3" fmla="*/ 7108723 w 7108723"/>
              <a:gd name="connsiteY3" fmla="*/ 137296 h 491258"/>
              <a:gd name="connsiteX4" fmla="*/ 0 w 7108723"/>
              <a:gd name="connsiteY4" fmla="*/ 0 h 491258"/>
              <a:gd name="connsiteX0" fmla="*/ 0 w 7160284"/>
              <a:gd name="connsiteY0" fmla="*/ 0 h 368770"/>
              <a:gd name="connsiteX1" fmla="*/ 51561 w 7160284"/>
              <a:gd name="connsiteY1" fmla="*/ 368770 h 368770"/>
              <a:gd name="connsiteX2" fmla="*/ 6599845 w 7160284"/>
              <a:gd name="connsiteY2" fmla="*/ 368770 h 368770"/>
              <a:gd name="connsiteX3" fmla="*/ 7160284 w 7160284"/>
              <a:gd name="connsiteY3" fmla="*/ 14808 h 368770"/>
              <a:gd name="connsiteX4" fmla="*/ 0 w 7160284"/>
              <a:gd name="connsiteY4" fmla="*/ 0 h 368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0284" h="368770">
                <a:moveTo>
                  <a:pt x="0" y="0"/>
                </a:moveTo>
                <a:lnTo>
                  <a:pt x="51561" y="368770"/>
                </a:lnTo>
                <a:lnTo>
                  <a:pt x="6599845" y="368770"/>
                </a:lnTo>
                <a:lnTo>
                  <a:pt x="7160284" y="14808"/>
                </a:lnTo>
                <a:lnTo>
                  <a:pt x="0" y="0"/>
                </a:lnTo>
                <a:close/>
              </a:path>
            </a:pathLst>
          </a:cu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2" name="Group 4"/>
          <p:cNvGrpSpPr>
            <a:grpSpLocks noChangeAspect="1"/>
          </p:cNvGrpSpPr>
          <p:nvPr userDrawn="1"/>
        </p:nvGrpSpPr>
        <p:grpSpPr bwMode="auto">
          <a:xfrm>
            <a:off x="7577741" y="6521373"/>
            <a:ext cx="3579347" cy="260410"/>
            <a:chOff x="4774" y="4115"/>
            <a:chExt cx="2255" cy="164"/>
          </a:xfrm>
        </p:grpSpPr>
        <p:sp>
          <p:nvSpPr>
            <p:cNvPr id="3" name="AutoShape 3"/>
            <p:cNvSpPr>
              <a:spLocks noChangeAspect="1" noChangeArrowheads="1" noTextEdit="1"/>
            </p:cNvSpPr>
            <p:nvPr userDrawn="1"/>
          </p:nvSpPr>
          <p:spPr bwMode="auto">
            <a:xfrm>
              <a:off x="4775" y="4115"/>
              <a:ext cx="225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 name="Oval 5"/>
            <p:cNvSpPr>
              <a:spLocks noChangeArrowheads="1"/>
            </p:cNvSpPr>
            <p:nvPr userDrawn="1"/>
          </p:nvSpPr>
          <p:spPr bwMode="auto">
            <a:xfrm>
              <a:off x="4774" y="4125"/>
              <a:ext cx="144" cy="144"/>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5" name="Freeform 6"/>
            <p:cNvSpPr>
              <a:spLocks/>
            </p:cNvSpPr>
            <p:nvPr userDrawn="1"/>
          </p:nvSpPr>
          <p:spPr bwMode="auto">
            <a:xfrm>
              <a:off x="4800" y="4182"/>
              <a:ext cx="42" cy="43"/>
            </a:xfrm>
            <a:custGeom>
              <a:avLst/>
              <a:gdLst>
                <a:gd name="T0" fmla="*/ 33 w 73"/>
                <a:gd name="T1" fmla="*/ 19 h 77"/>
                <a:gd name="T2" fmla="*/ 37 w 73"/>
                <a:gd name="T3" fmla="*/ 0 h 77"/>
                <a:gd name="T4" fmla="*/ 0 w 73"/>
                <a:gd name="T5" fmla="*/ 36 h 77"/>
                <a:gd name="T6" fmla="*/ 18 w 73"/>
                <a:gd name="T7" fmla="*/ 64 h 77"/>
                <a:gd name="T8" fmla="*/ 12 w 73"/>
                <a:gd name="T9" fmla="*/ 77 h 77"/>
                <a:gd name="T10" fmla="*/ 27 w 73"/>
                <a:gd name="T11" fmla="*/ 69 h 77"/>
                <a:gd name="T12" fmla="*/ 48 w 73"/>
                <a:gd name="T13" fmla="*/ 72 h 77"/>
                <a:gd name="T14" fmla="*/ 73 w 73"/>
                <a:gd name="T15" fmla="*/ 67 h 77"/>
                <a:gd name="T16" fmla="*/ 33 w 73"/>
                <a:gd name="T17"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7">
                  <a:moveTo>
                    <a:pt x="33" y="19"/>
                  </a:moveTo>
                  <a:cubicBezTo>
                    <a:pt x="33" y="13"/>
                    <a:pt x="34" y="6"/>
                    <a:pt x="37" y="0"/>
                  </a:cubicBezTo>
                  <a:cubicBezTo>
                    <a:pt x="16" y="4"/>
                    <a:pt x="0" y="18"/>
                    <a:pt x="0" y="36"/>
                  </a:cubicBezTo>
                  <a:cubicBezTo>
                    <a:pt x="0" y="47"/>
                    <a:pt x="7" y="57"/>
                    <a:pt x="18" y="64"/>
                  </a:cubicBezTo>
                  <a:cubicBezTo>
                    <a:pt x="12" y="77"/>
                    <a:pt x="12" y="77"/>
                    <a:pt x="12" y="77"/>
                  </a:cubicBezTo>
                  <a:cubicBezTo>
                    <a:pt x="27" y="69"/>
                    <a:pt x="27" y="69"/>
                    <a:pt x="27" y="69"/>
                  </a:cubicBezTo>
                  <a:cubicBezTo>
                    <a:pt x="33" y="71"/>
                    <a:pt x="41" y="72"/>
                    <a:pt x="48" y="72"/>
                  </a:cubicBezTo>
                  <a:cubicBezTo>
                    <a:pt x="57" y="72"/>
                    <a:pt x="65" y="70"/>
                    <a:pt x="73" y="67"/>
                  </a:cubicBezTo>
                  <a:cubicBezTo>
                    <a:pt x="49" y="59"/>
                    <a:pt x="33" y="41"/>
                    <a:pt x="3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6" name="Freeform 7"/>
            <p:cNvSpPr>
              <a:spLocks noEditPoints="1"/>
            </p:cNvSpPr>
            <p:nvPr userDrawn="1"/>
          </p:nvSpPr>
          <p:spPr bwMode="auto">
            <a:xfrm>
              <a:off x="4821" y="4165"/>
              <a:ext cx="73" cy="56"/>
            </a:xfrm>
            <a:custGeom>
              <a:avLst/>
              <a:gdLst>
                <a:gd name="T0" fmla="*/ 128 w 128"/>
                <a:gd name="T1" fmla="*/ 48 h 99"/>
                <a:gd name="T2" fmla="*/ 64 w 128"/>
                <a:gd name="T3" fmla="*/ 0 h 99"/>
                <a:gd name="T4" fmla="*/ 0 w 128"/>
                <a:gd name="T5" fmla="*/ 48 h 99"/>
                <a:gd name="T6" fmla="*/ 64 w 128"/>
                <a:gd name="T7" fmla="*/ 96 h 99"/>
                <a:gd name="T8" fmla="*/ 93 w 128"/>
                <a:gd name="T9" fmla="*/ 91 h 99"/>
                <a:gd name="T10" fmla="*/ 94 w 128"/>
                <a:gd name="T11" fmla="*/ 91 h 99"/>
                <a:gd name="T12" fmla="*/ 109 w 128"/>
                <a:gd name="T13" fmla="*/ 99 h 99"/>
                <a:gd name="T14" fmla="*/ 103 w 128"/>
                <a:gd name="T15" fmla="*/ 87 h 99"/>
                <a:gd name="T16" fmla="*/ 105 w 128"/>
                <a:gd name="T17" fmla="*/ 85 h 99"/>
                <a:gd name="T18" fmla="*/ 128 w 128"/>
                <a:gd name="T19" fmla="*/ 48 h 99"/>
                <a:gd name="T20" fmla="*/ 35 w 128"/>
                <a:gd name="T21" fmla="*/ 57 h 99"/>
                <a:gd name="T22" fmla="*/ 28 w 128"/>
                <a:gd name="T23" fmla="*/ 50 h 99"/>
                <a:gd name="T24" fmla="*/ 35 w 128"/>
                <a:gd name="T25" fmla="*/ 43 h 99"/>
                <a:gd name="T26" fmla="*/ 41 w 128"/>
                <a:gd name="T27" fmla="*/ 50 h 99"/>
                <a:gd name="T28" fmla="*/ 35 w 128"/>
                <a:gd name="T29" fmla="*/ 57 h 99"/>
                <a:gd name="T30" fmla="*/ 64 w 128"/>
                <a:gd name="T31" fmla="*/ 57 h 99"/>
                <a:gd name="T32" fmla="*/ 58 w 128"/>
                <a:gd name="T33" fmla="*/ 50 h 99"/>
                <a:gd name="T34" fmla="*/ 64 w 128"/>
                <a:gd name="T35" fmla="*/ 43 h 99"/>
                <a:gd name="T36" fmla="*/ 71 w 128"/>
                <a:gd name="T37" fmla="*/ 50 h 99"/>
                <a:gd name="T38" fmla="*/ 64 w 128"/>
                <a:gd name="T39" fmla="*/ 57 h 99"/>
                <a:gd name="T40" fmla="*/ 94 w 128"/>
                <a:gd name="T41" fmla="*/ 57 h 99"/>
                <a:gd name="T42" fmla="*/ 87 w 128"/>
                <a:gd name="T43" fmla="*/ 50 h 99"/>
                <a:gd name="T44" fmla="*/ 94 w 128"/>
                <a:gd name="T45" fmla="*/ 43 h 99"/>
                <a:gd name="T46" fmla="*/ 101 w 128"/>
                <a:gd name="T47" fmla="*/ 50 h 99"/>
                <a:gd name="T48" fmla="*/ 94 w 128"/>
                <a:gd name="T49" fmla="*/ 5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99">
                  <a:moveTo>
                    <a:pt x="128" y="48"/>
                  </a:moveTo>
                  <a:cubicBezTo>
                    <a:pt x="128" y="22"/>
                    <a:pt x="100" y="0"/>
                    <a:pt x="64" y="0"/>
                  </a:cubicBezTo>
                  <a:cubicBezTo>
                    <a:pt x="29" y="0"/>
                    <a:pt x="0" y="22"/>
                    <a:pt x="0" y="48"/>
                  </a:cubicBezTo>
                  <a:cubicBezTo>
                    <a:pt x="0" y="75"/>
                    <a:pt x="29" y="96"/>
                    <a:pt x="64" y="96"/>
                  </a:cubicBezTo>
                  <a:cubicBezTo>
                    <a:pt x="74" y="96"/>
                    <a:pt x="84" y="95"/>
                    <a:pt x="93" y="91"/>
                  </a:cubicBezTo>
                  <a:cubicBezTo>
                    <a:pt x="94" y="91"/>
                    <a:pt x="94" y="91"/>
                    <a:pt x="94" y="91"/>
                  </a:cubicBezTo>
                  <a:cubicBezTo>
                    <a:pt x="109" y="99"/>
                    <a:pt x="109" y="99"/>
                    <a:pt x="109" y="99"/>
                  </a:cubicBezTo>
                  <a:cubicBezTo>
                    <a:pt x="103" y="87"/>
                    <a:pt x="103" y="87"/>
                    <a:pt x="103" y="87"/>
                  </a:cubicBezTo>
                  <a:cubicBezTo>
                    <a:pt x="105" y="85"/>
                    <a:pt x="105" y="85"/>
                    <a:pt x="105" y="85"/>
                  </a:cubicBezTo>
                  <a:cubicBezTo>
                    <a:pt x="120" y="76"/>
                    <a:pt x="128" y="63"/>
                    <a:pt x="128" y="48"/>
                  </a:cubicBezTo>
                  <a:close/>
                  <a:moveTo>
                    <a:pt x="35" y="57"/>
                  </a:moveTo>
                  <a:cubicBezTo>
                    <a:pt x="31" y="57"/>
                    <a:pt x="28" y="54"/>
                    <a:pt x="28" y="50"/>
                  </a:cubicBezTo>
                  <a:cubicBezTo>
                    <a:pt x="28" y="46"/>
                    <a:pt x="31" y="43"/>
                    <a:pt x="35" y="43"/>
                  </a:cubicBezTo>
                  <a:cubicBezTo>
                    <a:pt x="38" y="43"/>
                    <a:pt x="41" y="46"/>
                    <a:pt x="41" y="50"/>
                  </a:cubicBezTo>
                  <a:cubicBezTo>
                    <a:pt x="41" y="54"/>
                    <a:pt x="38" y="57"/>
                    <a:pt x="35" y="57"/>
                  </a:cubicBezTo>
                  <a:close/>
                  <a:moveTo>
                    <a:pt x="64" y="57"/>
                  </a:moveTo>
                  <a:cubicBezTo>
                    <a:pt x="61" y="57"/>
                    <a:pt x="58" y="54"/>
                    <a:pt x="58" y="50"/>
                  </a:cubicBezTo>
                  <a:cubicBezTo>
                    <a:pt x="58" y="46"/>
                    <a:pt x="61" y="43"/>
                    <a:pt x="64" y="43"/>
                  </a:cubicBezTo>
                  <a:cubicBezTo>
                    <a:pt x="68" y="43"/>
                    <a:pt x="71" y="46"/>
                    <a:pt x="71" y="50"/>
                  </a:cubicBezTo>
                  <a:cubicBezTo>
                    <a:pt x="71" y="54"/>
                    <a:pt x="68" y="57"/>
                    <a:pt x="64" y="57"/>
                  </a:cubicBezTo>
                  <a:close/>
                  <a:moveTo>
                    <a:pt x="94" y="57"/>
                  </a:moveTo>
                  <a:cubicBezTo>
                    <a:pt x="90" y="57"/>
                    <a:pt x="87" y="54"/>
                    <a:pt x="87" y="50"/>
                  </a:cubicBezTo>
                  <a:cubicBezTo>
                    <a:pt x="87" y="46"/>
                    <a:pt x="90" y="43"/>
                    <a:pt x="94" y="43"/>
                  </a:cubicBezTo>
                  <a:cubicBezTo>
                    <a:pt x="98" y="43"/>
                    <a:pt x="101" y="46"/>
                    <a:pt x="101" y="50"/>
                  </a:cubicBezTo>
                  <a:cubicBezTo>
                    <a:pt x="101" y="54"/>
                    <a:pt x="98" y="57"/>
                    <a:pt x="9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2" name="Oval 8"/>
            <p:cNvSpPr>
              <a:spLocks noChangeArrowheads="1"/>
            </p:cNvSpPr>
            <p:nvPr userDrawn="1"/>
          </p:nvSpPr>
          <p:spPr bwMode="auto">
            <a:xfrm>
              <a:off x="5129" y="4118"/>
              <a:ext cx="145" cy="155"/>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3" name="Freeform 9"/>
            <p:cNvSpPr>
              <a:spLocks noEditPoints="1"/>
            </p:cNvSpPr>
            <p:nvPr userDrawn="1"/>
          </p:nvSpPr>
          <p:spPr bwMode="auto">
            <a:xfrm>
              <a:off x="5157" y="4165"/>
              <a:ext cx="83" cy="64"/>
            </a:xfrm>
            <a:custGeom>
              <a:avLst/>
              <a:gdLst>
                <a:gd name="T0" fmla="*/ 5 w 147"/>
                <a:gd name="T1" fmla="*/ 12 h 113"/>
                <a:gd name="T2" fmla="*/ 18 w 147"/>
                <a:gd name="T3" fmla="*/ 12 h 113"/>
                <a:gd name="T4" fmla="*/ 41 w 147"/>
                <a:gd name="T5" fmla="*/ 109 h 113"/>
                <a:gd name="T6" fmla="*/ 41 w 147"/>
                <a:gd name="T7" fmla="*/ 109 h 113"/>
                <a:gd name="T8" fmla="*/ 41 w 147"/>
                <a:gd name="T9" fmla="*/ 110 h 113"/>
                <a:gd name="T10" fmla="*/ 42 w 147"/>
                <a:gd name="T11" fmla="*/ 112 h 113"/>
                <a:gd name="T12" fmla="*/ 42 w 147"/>
                <a:gd name="T13" fmla="*/ 112 h 113"/>
                <a:gd name="T14" fmla="*/ 43 w 147"/>
                <a:gd name="T15" fmla="*/ 112 h 113"/>
                <a:gd name="T16" fmla="*/ 43 w 147"/>
                <a:gd name="T17" fmla="*/ 112 h 113"/>
                <a:gd name="T18" fmla="*/ 44 w 147"/>
                <a:gd name="T19" fmla="*/ 113 h 113"/>
                <a:gd name="T20" fmla="*/ 44 w 147"/>
                <a:gd name="T21" fmla="*/ 113 h 113"/>
                <a:gd name="T22" fmla="*/ 44 w 147"/>
                <a:gd name="T23" fmla="*/ 113 h 113"/>
                <a:gd name="T24" fmla="*/ 45 w 147"/>
                <a:gd name="T25" fmla="*/ 113 h 113"/>
                <a:gd name="T26" fmla="*/ 46 w 147"/>
                <a:gd name="T27" fmla="*/ 113 h 113"/>
                <a:gd name="T28" fmla="*/ 46 w 147"/>
                <a:gd name="T29" fmla="*/ 113 h 113"/>
                <a:gd name="T30" fmla="*/ 124 w 147"/>
                <a:gd name="T31" fmla="*/ 113 h 113"/>
                <a:gd name="T32" fmla="*/ 129 w 147"/>
                <a:gd name="T33" fmla="*/ 107 h 113"/>
                <a:gd name="T34" fmla="*/ 124 w 147"/>
                <a:gd name="T35" fmla="*/ 101 h 113"/>
                <a:gd name="T36" fmla="*/ 50 w 147"/>
                <a:gd name="T37" fmla="*/ 101 h 113"/>
                <a:gd name="T38" fmla="*/ 47 w 147"/>
                <a:gd name="T39" fmla="*/ 88 h 113"/>
                <a:gd name="T40" fmla="*/ 124 w 147"/>
                <a:gd name="T41" fmla="*/ 88 h 113"/>
                <a:gd name="T42" fmla="*/ 129 w 147"/>
                <a:gd name="T43" fmla="*/ 84 h 113"/>
                <a:gd name="T44" fmla="*/ 146 w 147"/>
                <a:gd name="T45" fmla="*/ 37 h 113"/>
                <a:gd name="T46" fmla="*/ 146 w 147"/>
                <a:gd name="T47" fmla="*/ 32 h 113"/>
                <a:gd name="T48" fmla="*/ 142 w 147"/>
                <a:gd name="T49" fmla="*/ 28 h 113"/>
                <a:gd name="T50" fmla="*/ 29 w 147"/>
                <a:gd name="T51" fmla="*/ 11 h 113"/>
                <a:gd name="T52" fmla="*/ 27 w 147"/>
                <a:gd name="T53" fmla="*/ 4 h 113"/>
                <a:gd name="T54" fmla="*/ 22 w 147"/>
                <a:gd name="T55" fmla="*/ 0 h 113"/>
                <a:gd name="T56" fmla="*/ 5 w 147"/>
                <a:gd name="T57" fmla="*/ 0 h 113"/>
                <a:gd name="T58" fmla="*/ 0 w 147"/>
                <a:gd name="T59" fmla="*/ 6 h 113"/>
                <a:gd name="T60" fmla="*/ 5 w 147"/>
                <a:gd name="T61" fmla="*/ 12 h 113"/>
                <a:gd name="T62" fmla="*/ 107 w 147"/>
                <a:gd name="T63" fmla="*/ 75 h 113"/>
                <a:gd name="T64" fmla="*/ 45 w 147"/>
                <a:gd name="T65" fmla="*/ 75 h 113"/>
                <a:gd name="T66" fmla="*/ 43 w 147"/>
                <a:gd name="T67" fmla="*/ 67 h 113"/>
                <a:gd name="T68" fmla="*/ 108 w 147"/>
                <a:gd name="T69" fmla="*/ 69 h 113"/>
                <a:gd name="T70" fmla="*/ 107 w 147"/>
                <a:gd name="T71" fmla="*/ 75 h 113"/>
                <a:gd name="T72" fmla="*/ 109 w 147"/>
                <a:gd name="T73" fmla="*/ 61 h 113"/>
                <a:gd name="T74" fmla="*/ 41 w 147"/>
                <a:gd name="T75" fmla="*/ 59 h 113"/>
                <a:gd name="T76" fmla="*/ 38 w 147"/>
                <a:gd name="T77" fmla="*/ 44 h 113"/>
                <a:gd name="T78" fmla="*/ 110 w 147"/>
                <a:gd name="T79" fmla="*/ 52 h 113"/>
                <a:gd name="T80" fmla="*/ 109 w 147"/>
                <a:gd name="T81" fmla="*/ 61 h 113"/>
                <a:gd name="T82" fmla="*/ 121 w 147"/>
                <a:gd name="T83" fmla="*/ 75 h 113"/>
                <a:gd name="T84" fmla="*/ 114 w 147"/>
                <a:gd name="T85" fmla="*/ 75 h 113"/>
                <a:gd name="T86" fmla="*/ 119 w 147"/>
                <a:gd name="T87" fmla="*/ 37 h 113"/>
                <a:gd name="T88" fmla="*/ 134 w 147"/>
                <a:gd name="T89" fmla="*/ 40 h 113"/>
                <a:gd name="T90" fmla="*/ 121 w 147"/>
                <a:gd name="T91" fmla="*/ 75 h 113"/>
                <a:gd name="T92" fmla="*/ 112 w 147"/>
                <a:gd name="T93" fmla="*/ 36 h 113"/>
                <a:gd name="T94" fmla="*/ 111 w 147"/>
                <a:gd name="T95" fmla="*/ 45 h 113"/>
                <a:gd name="T96" fmla="*/ 36 w 147"/>
                <a:gd name="T97" fmla="*/ 36 h 113"/>
                <a:gd name="T98" fmla="*/ 33 w 147"/>
                <a:gd name="T99" fmla="*/ 24 h 113"/>
                <a:gd name="T100" fmla="*/ 112 w 147"/>
                <a:gd name="T101" fmla="*/ 3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7" h="113">
                  <a:moveTo>
                    <a:pt x="5" y="12"/>
                  </a:moveTo>
                  <a:cubicBezTo>
                    <a:pt x="18" y="12"/>
                    <a:pt x="18" y="12"/>
                    <a:pt x="18" y="12"/>
                  </a:cubicBezTo>
                  <a:cubicBezTo>
                    <a:pt x="41" y="109"/>
                    <a:pt x="41" y="109"/>
                    <a:pt x="41" y="109"/>
                  </a:cubicBezTo>
                  <a:cubicBezTo>
                    <a:pt x="41" y="109"/>
                    <a:pt x="41" y="109"/>
                    <a:pt x="41" y="109"/>
                  </a:cubicBezTo>
                  <a:cubicBezTo>
                    <a:pt x="41" y="110"/>
                    <a:pt x="41" y="110"/>
                    <a:pt x="41" y="110"/>
                  </a:cubicBezTo>
                  <a:cubicBezTo>
                    <a:pt x="41" y="110"/>
                    <a:pt x="41" y="111"/>
                    <a:pt x="42" y="112"/>
                  </a:cubicBezTo>
                  <a:cubicBezTo>
                    <a:pt x="42" y="112"/>
                    <a:pt x="42" y="112"/>
                    <a:pt x="42" y="112"/>
                  </a:cubicBezTo>
                  <a:cubicBezTo>
                    <a:pt x="42" y="112"/>
                    <a:pt x="43" y="112"/>
                    <a:pt x="43" y="112"/>
                  </a:cubicBezTo>
                  <a:cubicBezTo>
                    <a:pt x="43" y="112"/>
                    <a:pt x="43" y="112"/>
                    <a:pt x="43" y="112"/>
                  </a:cubicBezTo>
                  <a:cubicBezTo>
                    <a:pt x="43" y="113"/>
                    <a:pt x="43" y="113"/>
                    <a:pt x="44" y="113"/>
                  </a:cubicBezTo>
                  <a:cubicBezTo>
                    <a:pt x="44" y="113"/>
                    <a:pt x="44" y="113"/>
                    <a:pt x="44" y="113"/>
                  </a:cubicBezTo>
                  <a:cubicBezTo>
                    <a:pt x="44" y="113"/>
                    <a:pt x="44" y="113"/>
                    <a:pt x="44" y="113"/>
                  </a:cubicBezTo>
                  <a:cubicBezTo>
                    <a:pt x="45" y="113"/>
                    <a:pt x="45" y="113"/>
                    <a:pt x="45" y="113"/>
                  </a:cubicBezTo>
                  <a:cubicBezTo>
                    <a:pt x="45" y="113"/>
                    <a:pt x="45" y="113"/>
                    <a:pt x="46" y="113"/>
                  </a:cubicBezTo>
                  <a:cubicBezTo>
                    <a:pt x="46" y="113"/>
                    <a:pt x="46" y="113"/>
                    <a:pt x="46" y="113"/>
                  </a:cubicBezTo>
                  <a:cubicBezTo>
                    <a:pt x="124" y="113"/>
                    <a:pt x="124" y="113"/>
                    <a:pt x="124" y="113"/>
                  </a:cubicBezTo>
                  <a:cubicBezTo>
                    <a:pt x="127" y="113"/>
                    <a:pt x="129" y="111"/>
                    <a:pt x="129" y="107"/>
                  </a:cubicBezTo>
                  <a:cubicBezTo>
                    <a:pt x="129" y="104"/>
                    <a:pt x="127" y="101"/>
                    <a:pt x="124" y="101"/>
                  </a:cubicBezTo>
                  <a:cubicBezTo>
                    <a:pt x="50" y="101"/>
                    <a:pt x="50" y="101"/>
                    <a:pt x="50" y="101"/>
                  </a:cubicBezTo>
                  <a:cubicBezTo>
                    <a:pt x="47" y="88"/>
                    <a:pt x="47" y="88"/>
                    <a:pt x="47" y="88"/>
                  </a:cubicBezTo>
                  <a:cubicBezTo>
                    <a:pt x="124" y="88"/>
                    <a:pt x="124" y="88"/>
                    <a:pt x="124" y="88"/>
                  </a:cubicBezTo>
                  <a:cubicBezTo>
                    <a:pt x="127" y="88"/>
                    <a:pt x="129" y="86"/>
                    <a:pt x="129" y="84"/>
                  </a:cubicBezTo>
                  <a:cubicBezTo>
                    <a:pt x="146" y="37"/>
                    <a:pt x="146" y="37"/>
                    <a:pt x="146" y="37"/>
                  </a:cubicBezTo>
                  <a:cubicBezTo>
                    <a:pt x="147" y="35"/>
                    <a:pt x="147" y="33"/>
                    <a:pt x="146" y="32"/>
                  </a:cubicBezTo>
                  <a:cubicBezTo>
                    <a:pt x="145" y="30"/>
                    <a:pt x="144" y="29"/>
                    <a:pt x="142" y="28"/>
                  </a:cubicBezTo>
                  <a:cubicBezTo>
                    <a:pt x="29" y="11"/>
                    <a:pt x="29" y="11"/>
                    <a:pt x="29" y="11"/>
                  </a:cubicBezTo>
                  <a:cubicBezTo>
                    <a:pt x="27" y="4"/>
                    <a:pt x="27" y="4"/>
                    <a:pt x="27" y="4"/>
                  </a:cubicBezTo>
                  <a:cubicBezTo>
                    <a:pt x="27" y="1"/>
                    <a:pt x="25" y="0"/>
                    <a:pt x="22" y="0"/>
                  </a:cubicBezTo>
                  <a:cubicBezTo>
                    <a:pt x="5" y="0"/>
                    <a:pt x="5" y="0"/>
                    <a:pt x="5" y="0"/>
                  </a:cubicBezTo>
                  <a:cubicBezTo>
                    <a:pt x="2" y="0"/>
                    <a:pt x="0" y="2"/>
                    <a:pt x="0" y="6"/>
                  </a:cubicBezTo>
                  <a:cubicBezTo>
                    <a:pt x="0" y="9"/>
                    <a:pt x="2" y="12"/>
                    <a:pt x="5" y="12"/>
                  </a:cubicBezTo>
                  <a:close/>
                  <a:moveTo>
                    <a:pt x="107" y="75"/>
                  </a:moveTo>
                  <a:cubicBezTo>
                    <a:pt x="45" y="75"/>
                    <a:pt x="45" y="75"/>
                    <a:pt x="45" y="75"/>
                  </a:cubicBezTo>
                  <a:cubicBezTo>
                    <a:pt x="43" y="67"/>
                    <a:pt x="43" y="67"/>
                    <a:pt x="43" y="67"/>
                  </a:cubicBezTo>
                  <a:cubicBezTo>
                    <a:pt x="108" y="69"/>
                    <a:pt x="108" y="69"/>
                    <a:pt x="108" y="69"/>
                  </a:cubicBezTo>
                  <a:lnTo>
                    <a:pt x="107" y="75"/>
                  </a:lnTo>
                  <a:close/>
                  <a:moveTo>
                    <a:pt x="109" y="61"/>
                  </a:moveTo>
                  <a:cubicBezTo>
                    <a:pt x="41" y="59"/>
                    <a:pt x="41" y="59"/>
                    <a:pt x="41" y="59"/>
                  </a:cubicBezTo>
                  <a:cubicBezTo>
                    <a:pt x="38" y="44"/>
                    <a:pt x="38" y="44"/>
                    <a:pt x="38" y="44"/>
                  </a:cubicBezTo>
                  <a:cubicBezTo>
                    <a:pt x="110" y="52"/>
                    <a:pt x="110" y="52"/>
                    <a:pt x="110" y="52"/>
                  </a:cubicBezTo>
                  <a:lnTo>
                    <a:pt x="109" y="61"/>
                  </a:lnTo>
                  <a:close/>
                  <a:moveTo>
                    <a:pt x="121" y="75"/>
                  </a:moveTo>
                  <a:cubicBezTo>
                    <a:pt x="114" y="75"/>
                    <a:pt x="114" y="75"/>
                    <a:pt x="114" y="75"/>
                  </a:cubicBezTo>
                  <a:cubicBezTo>
                    <a:pt x="119" y="37"/>
                    <a:pt x="119" y="37"/>
                    <a:pt x="119" y="37"/>
                  </a:cubicBezTo>
                  <a:cubicBezTo>
                    <a:pt x="134" y="40"/>
                    <a:pt x="134" y="40"/>
                    <a:pt x="134" y="40"/>
                  </a:cubicBezTo>
                  <a:lnTo>
                    <a:pt x="121" y="75"/>
                  </a:lnTo>
                  <a:close/>
                  <a:moveTo>
                    <a:pt x="112" y="36"/>
                  </a:moveTo>
                  <a:cubicBezTo>
                    <a:pt x="111" y="45"/>
                    <a:pt x="111" y="45"/>
                    <a:pt x="111" y="45"/>
                  </a:cubicBezTo>
                  <a:cubicBezTo>
                    <a:pt x="36" y="36"/>
                    <a:pt x="36" y="36"/>
                    <a:pt x="36" y="36"/>
                  </a:cubicBezTo>
                  <a:cubicBezTo>
                    <a:pt x="33" y="24"/>
                    <a:pt x="33" y="24"/>
                    <a:pt x="33" y="24"/>
                  </a:cubicBezTo>
                  <a:lnTo>
                    <a:pt x="11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4" name="Oval 10"/>
            <p:cNvSpPr>
              <a:spLocks noChangeArrowheads="1"/>
            </p:cNvSpPr>
            <p:nvPr userDrawn="1"/>
          </p:nvSpPr>
          <p:spPr bwMode="auto">
            <a:xfrm>
              <a:off x="5184" y="4231"/>
              <a:ext cx="13"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5" name="Oval 11"/>
            <p:cNvSpPr>
              <a:spLocks noChangeArrowheads="1"/>
            </p:cNvSpPr>
            <p:nvPr userDrawn="1"/>
          </p:nvSpPr>
          <p:spPr bwMode="auto">
            <a:xfrm>
              <a:off x="5214" y="4231"/>
              <a:ext cx="12"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6" name="Freeform 12"/>
            <p:cNvSpPr>
              <a:spLocks/>
            </p:cNvSpPr>
            <p:nvPr userDrawn="1"/>
          </p:nvSpPr>
          <p:spPr bwMode="auto">
            <a:xfrm>
              <a:off x="5823" y="4124"/>
              <a:ext cx="146" cy="146"/>
            </a:xfrm>
            <a:custGeom>
              <a:avLst/>
              <a:gdLst>
                <a:gd name="T0" fmla="*/ 257 w 258"/>
                <a:gd name="T1" fmla="*/ 127 h 258"/>
                <a:gd name="T2" fmla="*/ 131 w 258"/>
                <a:gd name="T3" fmla="*/ 257 h 258"/>
                <a:gd name="T4" fmla="*/ 1 w 258"/>
                <a:gd name="T5" fmla="*/ 131 h 258"/>
                <a:gd name="T6" fmla="*/ 127 w 258"/>
                <a:gd name="T7" fmla="*/ 1 h 258"/>
                <a:gd name="T8" fmla="*/ 257 w 258"/>
                <a:gd name="T9" fmla="*/ 127 h 258"/>
              </a:gdLst>
              <a:ahLst/>
              <a:cxnLst>
                <a:cxn ang="0">
                  <a:pos x="T0" y="T1"/>
                </a:cxn>
                <a:cxn ang="0">
                  <a:pos x="T2" y="T3"/>
                </a:cxn>
                <a:cxn ang="0">
                  <a:pos x="T4" y="T5"/>
                </a:cxn>
                <a:cxn ang="0">
                  <a:pos x="T6" y="T7"/>
                </a:cxn>
                <a:cxn ang="0">
                  <a:pos x="T8" y="T9"/>
                </a:cxn>
              </a:cxnLst>
              <a:rect l="0" t="0" r="r" b="b"/>
              <a:pathLst>
                <a:path w="258" h="258">
                  <a:moveTo>
                    <a:pt x="257" y="127"/>
                  </a:moveTo>
                  <a:cubicBezTo>
                    <a:pt x="258" y="198"/>
                    <a:pt x="201" y="256"/>
                    <a:pt x="131" y="257"/>
                  </a:cubicBezTo>
                  <a:cubicBezTo>
                    <a:pt x="60" y="258"/>
                    <a:pt x="2" y="202"/>
                    <a:pt x="1" y="131"/>
                  </a:cubicBezTo>
                  <a:cubicBezTo>
                    <a:pt x="0" y="60"/>
                    <a:pt x="56" y="2"/>
                    <a:pt x="127" y="1"/>
                  </a:cubicBezTo>
                  <a:cubicBezTo>
                    <a:pt x="198" y="0"/>
                    <a:pt x="256" y="57"/>
                    <a:pt x="257" y="127"/>
                  </a:cubicBezTo>
                  <a:close/>
                </a:path>
              </a:pathLst>
            </a:cu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7" name="Freeform 13"/>
            <p:cNvSpPr>
              <a:spLocks/>
            </p:cNvSpPr>
            <p:nvPr userDrawn="1"/>
          </p:nvSpPr>
          <p:spPr bwMode="auto">
            <a:xfrm>
              <a:off x="5864" y="4173"/>
              <a:ext cx="67" cy="65"/>
            </a:xfrm>
            <a:custGeom>
              <a:avLst/>
              <a:gdLst>
                <a:gd name="T0" fmla="*/ 113 w 118"/>
                <a:gd name="T1" fmla="*/ 48 h 114"/>
                <a:gd name="T2" fmla="*/ 59 w 118"/>
                <a:gd name="T3" fmla="*/ 1 h 114"/>
                <a:gd name="T4" fmla="*/ 55 w 118"/>
                <a:gd name="T5" fmla="*/ 0 h 114"/>
                <a:gd name="T6" fmla="*/ 51 w 118"/>
                <a:gd name="T7" fmla="*/ 1 h 114"/>
                <a:gd name="T8" fmla="*/ 2 w 118"/>
                <a:gd name="T9" fmla="*/ 54 h 114"/>
                <a:gd name="T10" fmla="*/ 1 w 118"/>
                <a:gd name="T11" fmla="*/ 55 h 114"/>
                <a:gd name="T12" fmla="*/ 0 w 118"/>
                <a:gd name="T13" fmla="*/ 57 h 114"/>
                <a:gd name="T14" fmla="*/ 3 w 118"/>
                <a:gd name="T15" fmla="*/ 109 h 114"/>
                <a:gd name="T16" fmla="*/ 5 w 118"/>
                <a:gd name="T17" fmla="*/ 113 h 114"/>
                <a:gd name="T18" fmla="*/ 9 w 118"/>
                <a:gd name="T19" fmla="*/ 114 h 114"/>
                <a:gd name="T20" fmla="*/ 35 w 118"/>
                <a:gd name="T21" fmla="*/ 113 h 114"/>
                <a:gd name="T22" fmla="*/ 39 w 118"/>
                <a:gd name="T23" fmla="*/ 111 h 114"/>
                <a:gd name="T24" fmla="*/ 40 w 118"/>
                <a:gd name="T25" fmla="*/ 107 h 114"/>
                <a:gd name="T26" fmla="*/ 38 w 118"/>
                <a:gd name="T27" fmla="*/ 69 h 114"/>
                <a:gd name="T28" fmla="*/ 40 w 118"/>
                <a:gd name="T29" fmla="*/ 65 h 114"/>
                <a:gd name="T30" fmla="*/ 44 w 118"/>
                <a:gd name="T31" fmla="*/ 63 h 114"/>
                <a:gd name="T32" fmla="*/ 73 w 118"/>
                <a:gd name="T33" fmla="*/ 62 h 114"/>
                <a:gd name="T34" fmla="*/ 77 w 118"/>
                <a:gd name="T35" fmla="*/ 63 h 114"/>
                <a:gd name="T36" fmla="*/ 79 w 118"/>
                <a:gd name="T37" fmla="*/ 67 h 114"/>
                <a:gd name="T38" fmla="*/ 80 w 118"/>
                <a:gd name="T39" fmla="*/ 105 h 114"/>
                <a:gd name="T40" fmla="*/ 82 w 118"/>
                <a:gd name="T41" fmla="*/ 109 h 114"/>
                <a:gd name="T42" fmla="*/ 86 w 118"/>
                <a:gd name="T43" fmla="*/ 110 h 114"/>
                <a:gd name="T44" fmla="*/ 112 w 118"/>
                <a:gd name="T45" fmla="*/ 109 h 114"/>
                <a:gd name="T46" fmla="*/ 116 w 118"/>
                <a:gd name="T47" fmla="*/ 107 h 114"/>
                <a:gd name="T48" fmla="*/ 118 w 118"/>
                <a:gd name="T49" fmla="*/ 103 h 114"/>
                <a:gd name="T50" fmla="*/ 115 w 118"/>
                <a:gd name="T51" fmla="*/ 52 h 114"/>
                <a:gd name="T52" fmla="*/ 115 w 118"/>
                <a:gd name="T53" fmla="*/ 50 h 114"/>
                <a:gd name="T54" fmla="*/ 113 w 118"/>
                <a:gd name="T55" fmla="*/ 4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14">
                  <a:moveTo>
                    <a:pt x="113" y="48"/>
                  </a:moveTo>
                  <a:cubicBezTo>
                    <a:pt x="59" y="1"/>
                    <a:pt x="59" y="1"/>
                    <a:pt x="59" y="1"/>
                  </a:cubicBezTo>
                  <a:cubicBezTo>
                    <a:pt x="58" y="0"/>
                    <a:pt x="57" y="0"/>
                    <a:pt x="55" y="0"/>
                  </a:cubicBezTo>
                  <a:cubicBezTo>
                    <a:pt x="54" y="0"/>
                    <a:pt x="52" y="0"/>
                    <a:pt x="51" y="1"/>
                  </a:cubicBezTo>
                  <a:cubicBezTo>
                    <a:pt x="2" y="54"/>
                    <a:pt x="2" y="54"/>
                    <a:pt x="2" y="54"/>
                  </a:cubicBezTo>
                  <a:cubicBezTo>
                    <a:pt x="1" y="54"/>
                    <a:pt x="1" y="55"/>
                    <a:pt x="1" y="55"/>
                  </a:cubicBezTo>
                  <a:cubicBezTo>
                    <a:pt x="1" y="56"/>
                    <a:pt x="0" y="57"/>
                    <a:pt x="0" y="57"/>
                  </a:cubicBezTo>
                  <a:cubicBezTo>
                    <a:pt x="3" y="109"/>
                    <a:pt x="3" y="109"/>
                    <a:pt x="3" y="109"/>
                  </a:cubicBezTo>
                  <a:cubicBezTo>
                    <a:pt x="3" y="110"/>
                    <a:pt x="4" y="112"/>
                    <a:pt x="5" y="113"/>
                  </a:cubicBezTo>
                  <a:cubicBezTo>
                    <a:pt x="6" y="114"/>
                    <a:pt x="7" y="114"/>
                    <a:pt x="9" y="114"/>
                  </a:cubicBezTo>
                  <a:cubicBezTo>
                    <a:pt x="35" y="113"/>
                    <a:pt x="35" y="113"/>
                    <a:pt x="35" y="113"/>
                  </a:cubicBezTo>
                  <a:cubicBezTo>
                    <a:pt x="36" y="113"/>
                    <a:pt x="38" y="112"/>
                    <a:pt x="39" y="111"/>
                  </a:cubicBezTo>
                  <a:cubicBezTo>
                    <a:pt x="40" y="110"/>
                    <a:pt x="40" y="108"/>
                    <a:pt x="40" y="107"/>
                  </a:cubicBezTo>
                  <a:cubicBezTo>
                    <a:pt x="38" y="69"/>
                    <a:pt x="38" y="69"/>
                    <a:pt x="38" y="69"/>
                  </a:cubicBezTo>
                  <a:cubicBezTo>
                    <a:pt x="38" y="67"/>
                    <a:pt x="39" y="66"/>
                    <a:pt x="40" y="65"/>
                  </a:cubicBezTo>
                  <a:cubicBezTo>
                    <a:pt x="41" y="64"/>
                    <a:pt x="42" y="63"/>
                    <a:pt x="44" y="63"/>
                  </a:cubicBezTo>
                  <a:cubicBezTo>
                    <a:pt x="73" y="62"/>
                    <a:pt x="73" y="62"/>
                    <a:pt x="73" y="62"/>
                  </a:cubicBezTo>
                  <a:cubicBezTo>
                    <a:pt x="74" y="62"/>
                    <a:pt x="76" y="62"/>
                    <a:pt x="77" y="63"/>
                  </a:cubicBezTo>
                  <a:cubicBezTo>
                    <a:pt x="78" y="64"/>
                    <a:pt x="79" y="65"/>
                    <a:pt x="79" y="67"/>
                  </a:cubicBezTo>
                  <a:cubicBezTo>
                    <a:pt x="80" y="105"/>
                    <a:pt x="80" y="105"/>
                    <a:pt x="80" y="105"/>
                  </a:cubicBezTo>
                  <a:cubicBezTo>
                    <a:pt x="80" y="107"/>
                    <a:pt x="81" y="108"/>
                    <a:pt x="82" y="109"/>
                  </a:cubicBezTo>
                  <a:cubicBezTo>
                    <a:pt x="83" y="110"/>
                    <a:pt x="85" y="110"/>
                    <a:pt x="86" y="110"/>
                  </a:cubicBezTo>
                  <a:cubicBezTo>
                    <a:pt x="112" y="109"/>
                    <a:pt x="112" y="109"/>
                    <a:pt x="112" y="109"/>
                  </a:cubicBezTo>
                  <a:cubicBezTo>
                    <a:pt x="114" y="109"/>
                    <a:pt x="115" y="108"/>
                    <a:pt x="116" y="107"/>
                  </a:cubicBezTo>
                  <a:cubicBezTo>
                    <a:pt x="117" y="106"/>
                    <a:pt x="118" y="105"/>
                    <a:pt x="118" y="103"/>
                  </a:cubicBezTo>
                  <a:cubicBezTo>
                    <a:pt x="115" y="52"/>
                    <a:pt x="115" y="52"/>
                    <a:pt x="115" y="52"/>
                  </a:cubicBezTo>
                  <a:cubicBezTo>
                    <a:pt x="115" y="51"/>
                    <a:pt x="115" y="51"/>
                    <a:pt x="115" y="50"/>
                  </a:cubicBezTo>
                  <a:cubicBezTo>
                    <a:pt x="114" y="49"/>
                    <a:pt x="114" y="49"/>
                    <a:pt x="113"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8" name="Freeform 14"/>
            <p:cNvSpPr>
              <a:spLocks/>
            </p:cNvSpPr>
            <p:nvPr userDrawn="1"/>
          </p:nvSpPr>
          <p:spPr bwMode="auto">
            <a:xfrm>
              <a:off x="5854" y="4158"/>
              <a:ext cx="86" cy="46"/>
            </a:xfrm>
            <a:custGeom>
              <a:avLst/>
              <a:gdLst>
                <a:gd name="T0" fmla="*/ 147 w 151"/>
                <a:gd name="T1" fmla="*/ 62 h 82"/>
                <a:gd name="T2" fmla="*/ 78 w 151"/>
                <a:gd name="T3" fmla="*/ 1 h 82"/>
                <a:gd name="T4" fmla="*/ 72 w 151"/>
                <a:gd name="T5" fmla="*/ 0 h 82"/>
                <a:gd name="T6" fmla="*/ 66 w 151"/>
                <a:gd name="T7" fmla="*/ 2 h 82"/>
                <a:gd name="T8" fmla="*/ 3 w 151"/>
                <a:gd name="T9" fmla="*/ 69 h 82"/>
                <a:gd name="T10" fmla="*/ 3 w 151"/>
                <a:gd name="T11" fmla="*/ 80 h 82"/>
                <a:gd name="T12" fmla="*/ 9 w 151"/>
                <a:gd name="T13" fmla="*/ 82 h 82"/>
                <a:gd name="T14" fmla="*/ 14 w 151"/>
                <a:gd name="T15" fmla="*/ 79 h 82"/>
                <a:gd name="T16" fmla="*/ 71 w 151"/>
                <a:gd name="T17" fmla="*/ 21 h 82"/>
                <a:gd name="T18" fmla="*/ 73 w 151"/>
                <a:gd name="T19" fmla="*/ 20 h 82"/>
                <a:gd name="T20" fmla="*/ 75 w 151"/>
                <a:gd name="T21" fmla="*/ 20 h 82"/>
                <a:gd name="T22" fmla="*/ 137 w 151"/>
                <a:gd name="T23" fmla="*/ 74 h 82"/>
                <a:gd name="T24" fmla="*/ 143 w 151"/>
                <a:gd name="T25" fmla="*/ 76 h 82"/>
                <a:gd name="T26" fmla="*/ 148 w 151"/>
                <a:gd name="T27" fmla="*/ 73 h 82"/>
                <a:gd name="T28" fmla="*/ 147 w 151"/>
                <a:gd name="T29"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82">
                  <a:moveTo>
                    <a:pt x="147" y="62"/>
                  </a:moveTo>
                  <a:cubicBezTo>
                    <a:pt x="78" y="1"/>
                    <a:pt x="78" y="1"/>
                    <a:pt x="78" y="1"/>
                  </a:cubicBezTo>
                  <a:cubicBezTo>
                    <a:pt x="76" y="0"/>
                    <a:pt x="74" y="0"/>
                    <a:pt x="72" y="0"/>
                  </a:cubicBezTo>
                  <a:cubicBezTo>
                    <a:pt x="70" y="0"/>
                    <a:pt x="68" y="0"/>
                    <a:pt x="66" y="2"/>
                  </a:cubicBezTo>
                  <a:cubicBezTo>
                    <a:pt x="3" y="69"/>
                    <a:pt x="3" y="69"/>
                    <a:pt x="3" y="69"/>
                  </a:cubicBezTo>
                  <a:cubicBezTo>
                    <a:pt x="0" y="73"/>
                    <a:pt x="0" y="77"/>
                    <a:pt x="3" y="80"/>
                  </a:cubicBezTo>
                  <a:cubicBezTo>
                    <a:pt x="5" y="81"/>
                    <a:pt x="7" y="82"/>
                    <a:pt x="9" y="82"/>
                  </a:cubicBezTo>
                  <a:cubicBezTo>
                    <a:pt x="11" y="82"/>
                    <a:pt x="13" y="81"/>
                    <a:pt x="14" y="79"/>
                  </a:cubicBezTo>
                  <a:cubicBezTo>
                    <a:pt x="71" y="21"/>
                    <a:pt x="71" y="21"/>
                    <a:pt x="71" y="21"/>
                  </a:cubicBezTo>
                  <a:cubicBezTo>
                    <a:pt x="71" y="20"/>
                    <a:pt x="72" y="20"/>
                    <a:pt x="73" y="20"/>
                  </a:cubicBezTo>
                  <a:cubicBezTo>
                    <a:pt x="74" y="19"/>
                    <a:pt x="75" y="20"/>
                    <a:pt x="75" y="20"/>
                  </a:cubicBezTo>
                  <a:cubicBezTo>
                    <a:pt x="137" y="74"/>
                    <a:pt x="137" y="74"/>
                    <a:pt x="137" y="74"/>
                  </a:cubicBezTo>
                  <a:cubicBezTo>
                    <a:pt x="139" y="75"/>
                    <a:pt x="141" y="76"/>
                    <a:pt x="143" y="76"/>
                  </a:cubicBezTo>
                  <a:cubicBezTo>
                    <a:pt x="145" y="75"/>
                    <a:pt x="147" y="75"/>
                    <a:pt x="148" y="73"/>
                  </a:cubicBezTo>
                  <a:cubicBezTo>
                    <a:pt x="151" y="70"/>
                    <a:pt x="151" y="65"/>
                    <a:pt x="147"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9" name="Freeform 15"/>
            <p:cNvSpPr>
              <a:spLocks/>
            </p:cNvSpPr>
            <p:nvPr userDrawn="1"/>
          </p:nvSpPr>
          <p:spPr bwMode="auto">
            <a:xfrm>
              <a:off x="5865" y="4164"/>
              <a:ext cx="11" cy="19"/>
            </a:xfrm>
            <a:custGeom>
              <a:avLst/>
              <a:gdLst>
                <a:gd name="T0" fmla="*/ 17 w 20"/>
                <a:gd name="T1" fmla="*/ 0 h 34"/>
                <a:gd name="T2" fmla="*/ 2 w 20"/>
                <a:gd name="T3" fmla="*/ 1 h 34"/>
                <a:gd name="T4" fmla="*/ 0 w 20"/>
                <a:gd name="T5" fmla="*/ 2 h 34"/>
                <a:gd name="T6" fmla="*/ 0 w 20"/>
                <a:gd name="T7" fmla="*/ 4 h 34"/>
                <a:gd name="T8" fmla="*/ 1 w 20"/>
                <a:gd name="T9" fmla="*/ 34 h 34"/>
                <a:gd name="T10" fmla="*/ 20 w 20"/>
                <a:gd name="T11" fmla="*/ 14 h 34"/>
                <a:gd name="T12" fmla="*/ 19 w 20"/>
                <a:gd name="T13" fmla="*/ 3 h 34"/>
                <a:gd name="T14" fmla="*/ 19 w 20"/>
                <a:gd name="T15" fmla="*/ 1 h 34"/>
                <a:gd name="T16" fmla="*/ 17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7" y="0"/>
                  </a:moveTo>
                  <a:cubicBezTo>
                    <a:pt x="2" y="1"/>
                    <a:pt x="2" y="1"/>
                    <a:pt x="2" y="1"/>
                  </a:cubicBezTo>
                  <a:cubicBezTo>
                    <a:pt x="1" y="1"/>
                    <a:pt x="1" y="1"/>
                    <a:pt x="0" y="2"/>
                  </a:cubicBezTo>
                  <a:cubicBezTo>
                    <a:pt x="0" y="2"/>
                    <a:pt x="0" y="3"/>
                    <a:pt x="0" y="4"/>
                  </a:cubicBezTo>
                  <a:cubicBezTo>
                    <a:pt x="1" y="34"/>
                    <a:pt x="1" y="34"/>
                    <a:pt x="1" y="34"/>
                  </a:cubicBezTo>
                  <a:cubicBezTo>
                    <a:pt x="20" y="14"/>
                    <a:pt x="20" y="14"/>
                    <a:pt x="20" y="14"/>
                  </a:cubicBezTo>
                  <a:cubicBezTo>
                    <a:pt x="19" y="3"/>
                    <a:pt x="19" y="3"/>
                    <a:pt x="19" y="3"/>
                  </a:cubicBezTo>
                  <a:cubicBezTo>
                    <a:pt x="19" y="2"/>
                    <a:pt x="19" y="1"/>
                    <a:pt x="19" y="1"/>
                  </a:cubicBezTo>
                  <a:cubicBezTo>
                    <a:pt x="18" y="0"/>
                    <a:pt x="18" y="0"/>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0" name="Oval 16"/>
            <p:cNvSpPr>
              <a:spLocks noChangeArrowheads="1"/>
            </p:cNvSpPr>
            <p:nvPr userDrawn="1"/>
          </p:nvSpPr>
          <p:spPr bwMode="auto">
            <a:xfrm>
              <a:off x="5473" y="4125"/>
              <a:ext cx="143" cy="144"/>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1" name="Freeform 17"/>
            <p:cNvSpPr>
              <a:spLocks noEditPoints="1"/>
            </p:cNvSpPr>
            <p:nvPr userDrawn="1"/>
          </p:nvSpPr>
          <p:spPr bwMode="auto">
            <a:xfrm>
              <a:off x="5503" y="4154"/>
              <a:ext cx="86" cy="85"/>
            </a:xfrm>
            <a:custGeom>
              <a:avLst/>
              <a:gdLst>
                <a:gd name="T0" fmla="*/ 10 w 151"/>
                <a:gd name="T1" fmla="*/ 107 h 150"/>
                <a:gd name="T2" fmla="*/ 25 w 151"/>
                <a:gd name="T3" fmla="*/ 107 h 150"/>
                <a:gd name="T4" fmla="*/ 28 w 151"/>
                <a:gd name="T5" fmla="*/ 109 h 150"/>
                <a:gd name="T6" fmla="*/ 38 w 151"/>
                <a:gd name="T7" fmla="*/ 119 h 150"/>
                <a:gd name="T8" fmla="*/ 39 w 151"/>
                <a:gd name="T9" fmla="*/ 123 h 150"/>
                <a:gd name="T10" fmla="*/ 38 w 151"/>
                <a:gd name="T11" fmla="*/ 138 h 150"/>
                <a:gd name="T12" fmla="*/ 40 w 151"/>
                <a:gd name="T13" fmla="*/ 141 h 150"/>
                <a:gd name="T14" fmla="*/ 67 w 151"/>
                <a:gd name="T15" fmla="*/ 149 h 150"/>
                <a:gd name="T16" fmla="*/ 71 w 151"/>
                <a:gd name="T17" fmla="*/ 148 h 150"/>
                <a:gd name="T18" fmla="*/ 78 w 151"/>
                <a:gd name="T19" fmla="*/ 135 h 150"/>
                <a:gd name="T20" fmla="*/ 81 w 151"/>
                <a:gd name="T21" fmla="*/ 133 h 150"/>
                <a:gd name="T22" fmla="*/ 95 w 151"/>
                <a:gd name="T23" fmla="*/ 129 h 150"/>
                <a:gd name="T24" fmla="*/ 99 w 151"/>
                <a:gd name="T25" fmla="*/ 130 h 150"/>
                <a:gd name="T26" fmla="*/ 111 w 151"/>
                <a:gd name="T27" fmla="*/ 139 h 150"/>
                <a:gd name="T28" fmla="*/ 115 w 151"/>
                <a:gd name="T29" fmla="*/ 139 h 150"/>
                <a:gd name="T30" fmla="*/ 136 w 151"/>
                <a:gd name="T31" fmla="*/ 119 h 150"/>
                <a:gd name="T32" fmla="*/ 136 w 151"/>
                <a:gd name="T33" fmla="*/ 116 h 150"/>
                <a:gd name="T34" fmla="*/ 129 w 151"/>
                <a:gd name="T35" fmla="*/ 103 h 150"/>
                <a:gd name="T36" fmla="*/ 128 w 151"/>
                <a:gd name="T37" fmla="*/ 99 h 150"/>
                <a:gd name="T38" fmla="*/ 131 w 151"/>
                <a:gd name="T39" fmla="*/ 92 h 150"/>
                <a:gd name="T40" fmla="*/ 133 w 151"/>
                <a:gd name="T41" fmla="*/ 85 h 150"/>
                <a:gd name="T42" fmla="*/ 135 w 151"/>
                <a:gd name="T43" fmla="*/ 82 h 150"/>
                <a:gd name="T44" fmla="*/ 149 w 151"/>
                <a:gd name="T45" fmla="*/ 76 h 150"/>
                <a:gd name="T46" fmla="*/ 150 w 151"/>
                <a:gd name="T47" fmla="*/ 73 h 150"/>
                <a:gd name="T48" fmla="*/ 144 w 151"/>
                <a:gd name="T49" fmla="*/ 45 h 150"/>
                <a:gd name="T50" fmla="*/ 141 w 151"/>
                <a:gd name="T51" fmla="*/ 42 h 150"/>
                <a:gd name="T52" fmla="*/ 126 w 151"/>
                <a:gd name="T53" fmla="*/ 43 h 150"/>
                <a:gd name="T54" fmla="*/ 122 w 151"/>
                <a:gd name="T55" fmla="*/ 41 h 150"/>
                <a:gd name="T56" fmla="*/ 113 w 151"/>
                <a:gd name="T57" fmla="*/ 31 h 150"/>
                <a:gd name="T58" fmla="*/ 111 w 151"/>
                <a:gd name="T59" fmla="*/ 27 h 150"/>
                <a:gd name="T60" fmla="*/ 113 w 151"/>
                <a:gd name="T61" fmla="*/ 12 h 150"/>
                <a:gd name="T62" fmla="*/ 111 w 151"/>
                <a:gd name="T63" fmla="*/ 9 h 150"/>
                <a:gd name="T64" fmla="*/ 83 w 151"/>
                <a:gd name="T65" fmla="*/ 0 h 150"/>
                <a:gd name="T66" fmla="*/ 80 w 151"/>
                <a:gd name="T67" fmla="*/ 2 h 150"/>
                <a:gd name="T68" fmla="*/ 73 w 151"/>
                <a:gd name="T69" fmla="*/ 15 h 150"/>
                <a:gd name="T70" fmla="*/ 70 w 151"/>
                <a:gd name="T71" fmla="*/ 17 h 150"/>
                <a:gd name="T72" fmla="*/ 56 w 151"/>
                <a:gd name="T73" fmla="*/ 20 h 150"/>
                <a:gd name="T74" fmla="*/ 52 w 151"/>
                <a:gd name="T75" fmla="*/ 20 h 150"/>
                <a:gd name="T76" fmla="*/ 40 w 151"/>
                <a:gd name="T77" fmla="*/ 11 h 150"/>
                <a:gd name="T78" fmla="*/ 36 w 151"/>
                <a:gd name="T79" fmla="*/ 11 h 150"/>
                <a:gd name="T80" fmla="*/ 15 w 151"/>
                <a:gd name="T81" fmla="*/ 31 h 150"/>
                <a:gd name="T82" fmla="*/ 14 w 151"/>
                <a:gd name="T83" fmla="*/ 34 h 150"/>
                <a:gd name="T84" fmla="*/ 22 w 151"/>
                <a:gd name="T85" fmla="*/ 47 h 150"/>
                <a:gd name="T86" fmla="*/ 22 w 151"/>
                <a:gd name="T87" fmla="*/ 51 h 150"/>
                <a:gd name="T88" fmla="*/ 20 w 151"/>
                <a:gd name="T89" fmla="*/ 58 h 150"/>
                <a:gd name="T90" fmla="*/ 18 w 151"/>
                <a:gd name="T91" fmla="*/ 65 h 150"/>
                <a:gd name="T92" fmla="*/ 16 w 151"/>
                <a:gd name="T93" fmla="*/ 68 h 150"/>
                <a:gd name="T94" fmla="*/ 2 w 151"/>
                <a:gd name="T95" fmla="*/ 74 h 150"/>
                <a:gd name="T96" fmla="*/ 1 w 151"/>
                <a:gd name="T97" fmla="*/ 77 h 150"/>
                <a:gd name="T98" fmla="*/ 7 w 151"/>
                <a:gd name="T99" fmla="*/ 105 h 150"/>
                <a:gd name="T100" fmla="*/ 10 w 151"/>
                <a:gd name="T101" fmla="*/ 107 h 150"/>
                <a:gd name="T102" fmla="*/ 56 w 151"/>
                <a:gd name="T103" fmla="*/ 69 h 150"/>
                <a:gd name="T104" fmla="*/ 81 w 151"/>
                <a:gd name="T105" fmla="*/ 56 h 150"/>
                <a:gd name="T106" fmla="*/ 94 w 151"/>
                <a:gd name="T107" fmla="*/ 81 h 150"/>
                <a:gd name="T108" fmla="*/ 69 w 151"/>
                <a:gd name="T109" fmla="*/ 94 h 150"/>
                <a:gd name="T110" fmla="*/ 56 w 151"/>
                <a:gd name="T111" fmla="*/ 6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150">
                  <a:moveTo>
                    <a:pt x="10" y="107"/>
                  </a:moveTo>
                  <a:cubicBezTo>
                    <a:pt x="25" y="107"/>
                    <a:pt x="25" y="107"/>
                    <a:pt x="25" y="107"/>
                  </a:cubicBezTo>
                  <a:cubicBezTo>
                    <a:pt x="26" y="107"/>
                    <a:pt x="28" y="108"/>
                    <a:pt x="28" y="109"/>
                  </a:cubicBezTo>
                  <a:cubicBezTo>
                    <a:pt x="38" y="119"/>
                    <a:pt x="38" y="119"/>
                    <a:pt x="38" y="119"/>
                  </a:cubicBezTo>
                  <a:cubicBezTo>
                    <a:pt x="39" y="120"/>
                    <a:pt x="40" y="122"/>
                    <a:pt x="39" y="123"/>
                  </a:cubicBezTo>
                  <a:cubicBezTo>
                    <a:pt x="38" y="138"/>
                    <a:pt x="38" y="138"/>
                    <a:pt x="38" y="138"/>
                  </a:cubicBezTo>
                  <a:cubicBezTo>
                    <a:pt x="38" y="139"/>
                    <a:pt x="39" y="140"/>
                    <a:pt x="40" y="141"/>
                  </a:cubicBezTo>
                  <a:cubicBezTo>
                    <a:pt x="67" y="149"/>
                    <a:pt x="67" y="149"/>
                    <a:pt x="67" y="149"/>
                  </a:cubicBezTo>
                  <a:cubicBezTo>
                    <a:pt x="69" y="150"/>
                    <a:pt x="70" y="149"/>
                    <a:pt x="71" y="148"/>
                  </a:cubicBezTo>
                  <a:cubicBezTo>
                    <a:pt x="78" y="135"/>
                    <a:pt x="78" y="135"/>
                    <a:pt x="78" y="135"/>
                  </a:cubicBezTo>
                  <a:cubicBezTo>
                    <a:pt x="78" y="134"/>
                    <a:pt x="80" y="133"/>
                    <a:pt x="81" y="133"/>
                  </a:cubicBezTo>
                  <a:cubicBezTo>
                    <a:pt x="95" y="129"/>
                    <a:pt x="95" y="129"/>
                    <a:pt x="95" y="129"/>
                  </a:cubicBezTo>
                  <a:cubicBezTo>
                    <a:pt x="96" y="129"/>
                    <a:pt x="98" y="129"/>
                    <a:pt x="99" y="130"/>
                  </a:cubicBezTo>
                  <a:cubicBezTo>
                    <a:pt x="111" y="139"/>
                    <a:pt x="111" y="139"/>
                    <a:pt x="111" y="139"/>
                  </a:cubicBezTo>
                  <a:cubicBezTo>
                    <a:pt x="112" y="139"/>
                    <a:pt x="114" y="139"/>
                    <a:pt x="115" y="139"/>
                  </a:cubicBezTo>
                  <a:cubicBezTo>
                    <a:pt x="136" y="119"/>
                    <a:pt x="136" y="119"/>
                    <a:pt x="136" y="119"/>
                  </a:cubicBezTo>
                  <a:cubicBezTo>
                    <a:pt x="137" y="118"/>
                    <a:pt x="137" y="117"/>
                    <a:pt x="136" y="116"/>
                  </a:cubicBezTo>
                  <a:cubicBezTo>
                    <a:pt x="129" y="103"/>
                    <a:pt x="129" y="103"/>
                    <a:pt x="129" y="103"/>
                  </a:cubicBezTo>
                  <a:cubicBezTo>
                    <a:pt x="128" y="102"/>
                    <a:pt x="128" y="100"/>
                    <a:pt x="128" y="99"/>
                  </a:cubicBezTo>
                  <a:cubicBezTo>
                    <a:pt x="128" y="99"/>
                    <a:pt x="130" y="95"/>
                    <a:pt x="131" y="92"/>
                  </a:cubicBezTo>
                  <a:cubicBezTo>
                    <a:pt x="132" y="89"/>
                    <a:pt x="133" y="85"/>
                    <a:pt x="133" y="85"/>
                  </a:cubicBezTo>
                  <a:cubicBezTo>
                    <a:pt x="133" y="84"/>
                    <a:pt x="134" y="83"/>
                    <a:pt x="135" y="82"/>
                  </a:cubicBezTo>
                  <a:cubicBezTo>
                    <a:pt x="149" y="76"/>
                    <a:pt x="149" y="76"/>
                    <a:pt x="149" y="76"/>
                  </a:cubicBezTo>
                  <a:cubicBezTo>
                    <a:pt x="150" y="75"/>
                    <a:pt x="151" y="74"/>
                    <a:pt x="150" y="73"/>
                  </a:cubicBezTo>
                  <a:cubicBezTo>
                    <a:pt x="144" y="45"/>
                    <a:pt x="144" y="45"/>
                    <a:pt x="144" y="45"/>
                  </a:cubicBezTo>
                  <a:cubicBezTo>
                    <a:pt x="144" y="43"/>
                    <a:pt x="142" y="42"/>
                    <a:pt x="141" y="42"/>
                  </a:cubicBezTo>
                  <a:cubicBezTo>
                    <a:pt x="126" y="43"/>
                    <a:pt x="126" y="43"/>
                    <a:pt x="126" y="43"/>
                  </a:cubicBezTo>
                  <a:cubicBezTo>
                    <a:pt x="125" y="43"/>
                    <a:pt x="123" y="42"/>
                    <a:pt x="122" y="41"/>
                  </a:cubicBezTo>
                  <a:cubicBezTo>
                    <a:pt x="113" y="31"/>
                    <a:pt x="113" y="31"/>
                    <a:pt x="113" y="31"/>
                  </a:cubicBezTo>
                  <a:cubicBezTo>
                    <a:pt x="112" y="30"/>
                    <a:pt x="111" y="28"/>
                    <a:pt x="111" y="27"/>
                  </a:cubicBezTo>
                  <a:cubicBezTo>
                    <a:pt x="113" y="12"/>
                    <a:pt x="113" y="12"/>
                    <a:pt x="113" y="12"/>
                  </a:cubicBezTo>
                  <a:cubicBezTo>
                    <a:pt x="113" y="11"/>
                    <a:pt x="112" y="9"/>
                    <a:pt x="111" y="9"/>
                  </a:cubicBezTo>
                  <a:cubicBezTo>
                    <a:pt x="83" y="0"/>
                    <a:pt x="83" y="0"/>
                    <a:pt x="83" y="0"/>
                  </a:cubicBezTo>
                  <a:cubicBezTo>
                    <a:pt x="82" y="0"/>
                    <a:pt x="81" y="1"/>
                    <a:pt x="80" y="2"/>
                  </a:cubicBezTo>
                  <a:cubicBezTo>
                    <a:pt x="73" y="15"/>
                    <a:pt x="73" y="15"/>
                    <a:pt x="73" y="15"/>
                  </a:cubicBezTo>
                  <a:cubicBezTo>
                    <a:pt x="72" y="16"/>
                    <a:pt x="71" y="17"/>
                    <a:pt x="70" y="17"/>
                  </a:cubicBezTo>
                  <a:cubicBezTo>
                    <a:pt x="56" y="20"/>
                    <a:pt x="56" y="20"/>
                    <a:pt x="56" y="20"/>
                  </a:cubicBezTo>
                  <a:cubicBezTo>
                    <a:pt x="55" y="21"/>
                    <a:pt x="53" y="20"/>
                    <a:pt x="52" y="20"/>
                  </a:cubicBezTo>
                  <a:cubicBezTo>
                    <a:pt x="40" y="11"/>
                    <a:pt x="40" y="11"/>
                    <a:pt x="40" y="11"/>
                  </a:cubicBezTo>
                  <a:cubicBezTo>
                    <a:pt x="39" y="10"/>
                    <a:pt x="37" y="10"/>
                    <a:pt x="36" y="11"/>
                  </a:cubicBezTo>
                  <a:cubicBezTo>
                    <a:pt x="15" y="31"/>
                    <a:pt x="15" y="31"/>
                    <a:pt x="15" y="31"/>
                  </a:cubicBezTo>
                  <a:cubicBezTo>
                    <a:pt x="14" y="32"/>
                    <a:pt x="14" y="33"/>
                    <a:pt x="14" y="34"/>
                  </a:cubicBezTo>
                  <a:cubicBezTo>
                    <a:pt x="22" y="47"/>
                    <a:pt x="22" y="47"/>
                    <a:pt x="22" y="47"/>
                  </a:cubicBezTo>
                  <a:cubicBezTo>
                    <a:pt x="23" y="48"/>
                    <a:pt x="23" y="50"/>
                    <a:pt x="22" y="51"/>
                  </a:cubicBezTo>
                  <a:cubicBezTo>
                    <a:pt x="22" y="51"/>
                    <a:pt x="21" y="55"/>
                    <a:pt x="20" y="58"/>
                  </a:cubicBezTo>
                  <a:cubicBezTo>
                    <a:pt x="19" y="61"/>
                    <a:pt x="18" y="65"/>
                    <a:pt x="18" y="65"/>
                  </a:cubicBezTo>
                  <a:cubicBezTo>
                    <a:pt x="18" y="66"/>
                    <a:pt x="17" y="67"/>
                    <a:pt x="16" y="68"/>
                  </a:cubicBezTo>
                  <a:cubicBezTo>
                    <a:pt x="2" y="74"/>
                    <a:pt x="2" y="74"/>
                    <a:pt x="2" y="74"/>
                  </a:cubicBezTo>
                  <a:cubicBezTo>
                    <a:pt x="1" y="74"/>
                    <a:pt x="0" y="76"/>
                    <a:pt x="1" y="77"/>
                  </a:cubicBezTo>
                  <a:cubicBezTo>
                    <a:pt x="7" y="105"/>
                    <a:pt x="7" y="105"/>
                    <a:pt x="7" y="105"/>
                  </a:cubicBezTo>
                  <a:cubicBezTo>
                    <a:pt x="7" y="106"/>
                    <a:pt x="8" y="107"/>
                    <a:pt x="10" y="107"/>
                  </a:cubicBezTo>
                  <a:close/>
                  <a:moveTo>
                    <a:pt x="56" y="69"/>
                  </a:moveTo>
                  <a:cubicBezTo>
                    <a:pt x="59" y="58"/>
                    <a:pt x="71" y="53"/>
                    <a:pt x="81" y="56"/>
                  </a:cubicBezTo>
                  <a:cubicBezTo>
                    <a:pt x="91" y="59"/>
                    <a:pt x="97" y="70"/>
                    <a:pt x="94" y="81"/>
                  </a:cubicBezTo>
                  <a:cubicBezTo>
                    <a:pt x="91" y="91"/>
                    <a:pt x="80" y="97"/>
                    <a:pt x="69" y="94"/>
                  </a:cubicBezTo>
                  <a:cubicBezTo>
                    <a:pt x="59" y="91"/>
                    <a:pt x="53" y="79"/>
                    <a:pt x="56"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2" name="Oval 18"/>
            <p:cNvSpPr>
              <a:spLocks noChangeArrowheads="1"/>
            </p:cNvSpPr>
            <p:nvPr userDrawn="1"/>
          </p:nvSpPr>
          <p:spPr bwMode="auto">
            <a:xfrm>
              <a:off x="6173" y="4124"/>
              <a:ext cx="145" cy="146"/>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3" name="Freeform 19"/>
            <p:cNvSpPr>
              <a:spLocks/>
            </p:cNvSpPr>
            <p:nvPr userDrawn="1"/>
          </p:nvSpPr>
          <p:spPr bwMode="auto">
            <a:xfrm>
              <a:off x="6253" y="4213"/>
              <a:ext cx="8" cy="7"/>
            </a:xfrm>
            <a:custGeom>
              <a:avLst/>
              <a:gdLst>
                <a:gd name="T0" fmla="*/ 5 w 14"/>
                <a:gd name="T1" fmla="*/ 12 h 12"/>
                <a:gd name="T2" fmla="*/ 5 w 14"/>
                <a:gd name="T3" fmla="*/ 11 h 12"/>
                <a:gd name="T4" fmla="*/ 8 w 14"/>
                <a:gd name="T5" fmla="*/ 8 h 12"/>
                <a:gd name="T6" fmla="*/ 12 w 14"/>
                <a:gd name="T7" fmla="*/ 6 h 12"/>
                <a:gd name="T8" fmla="*/ 13 w 14"/>
                <a:gd name="T9" fmla="*/ 6 h 12"/>
                <a:gd name="T10" fmla="*/ 14 w 14"/>
                <a:gd name="T11" fmla="*/ 6 h 12"/>
                <a:gd name="T12" fmla="*/ 10 w 14"/>
                <a:gd name="T13" fmla="*/ 0 h 12"/>
                <a:gd name="T14" fmla="*/ 5 w 14"/>
                <a:gd name="T15" fmla="*/ 3 h 12"/>
                <a:gd name="T16" fmla="*/ 0 w 14"/>
                <a:gd name="T17" fmla="*/ 6 h 12"/>
                <a:gd name="T18" fmla="*/ 4 w 14"/>
                <a:gd name="T19" fmla="*/ 12 h 12"/>
                <a:gd name="T20" fmla="*/ 5 w 14"/>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2">
                  <a:moveTo>
                    <a:pt x="5" y="12"/>
                  </a:moveTo>
                  <a:cubicBezTo>
                    <a:pt x="5" y="11"/>
                    <a:pt x="5" y="11"/>
                    <a:pt x="5" y="11"/>
                  </a:cubicBezTo>
                  <a:cubicBezTo>
                    <a:pt x="6" y="10"/>
                    <a:pt x="7" y="9"/>
                    <a:pt x="8" y="8"/>
                  </a:cubicBezTo>
                  <a:cubicBezTo>
                    <a:pt x="10" y="8"/>
                    <a:pt x="11" y="7"/>
                    <a:pt x="12" y="6"/>
                  </a:cubicBezTo>
                  <a:cubicBezTo>
                    <a:pt x="12" y="6"/>
                    <a:pt x="13" y="6"/>
                    <a:pt x="13" y="6"/>
                  </a:cubicBezTo>
                  <a:cubicBezTo>
                    <a:pt x="13" y="6"/>
                    <a:pt x="13" y="6"/>
                    <a:pt x="14" y="6"/>
                  </a:cubicBezTo>
                  <a:cubicBezTo>
                    <a:pt x="10" y="0"/>
                    <a:pt x="10" y="0"/>
                    <a:pt x="10" y="0"/>
                  </a:cubicBezTo>
                  <a:cubicBezTo>
                    <a:pt x="8" y="1"/>
                    <a:pt x="7" y="2"/>
                    <a:pt x="5" y="3"/>
                  </a:cubicBezTo>
                  <a:cubicBezTo>
                    <a:pt x="4" y="4"/>
                    <a:pt x="2" y="5"/>
                    <a:pt x="0" y="6"/>
                  </a:cubicBezTo>
                  <a:cubicBezTo>
                    <a:pt x="4" y="12"/>
                    <a:pt x="4" y="12"/>
                    <a:pt x="4" y="12"/>
                  </a:cubicBezTo>
                  <a:cubicBezTo>
                    <a:pt x="4" y="12"/>
                    <a:pt x="4" y="12"/>
                    <a:pt x="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4" name="Freeform 20"/>
            <p:cNvSpPr>
              <a:spLocks/>
            </p:cNvSpPr>
            <p:nvPr userDrawn="1"/>
          </p:nvSpPr>
          <p:spPr bwMode="auto">
            <a:xfrm>
              <a:off x="6254" y="4218"/>
              <a:ext cx="15" cy="11"/>
            </a:xfrm>
            <a:custGeom>
              <a:avLst/>
              <a:gdLst>
                <a:gd name="T0" fmla="*/ 13 w 26"/>
                <a:gd name="T1" fmla="*/ 1 h 20"/>
                <a:gd name="T2" fmla="*/ 12 w 26"/>
                <a:gd name="T3" fmla="*/ 1 h 20"/>
                <a:gd name="T4" fmla="*/ 11 w 26"/>
                <a:gd name="T5" fmla="*/ 1 h 20"/>
                <a:gd name="T6" fmla="*/ 8 w 26"/>
                <a:gd name="T7" fmla="*/ 3 h 20"/>
                <a:gd name="T8" fmla="*/ 4 w 26"/>
                <a:gd name="T9" fmla="*/ 6 h 20"/>
                <a:gd name="T10" fmla="*/ 4 w 26"/>
                <a:gd name="T11" fmla="*/ 6 h 20"/>
                <a:gd name="T12" fmla="*/ 3 w 26"/>
                <a:gd name="T13" fmla="*/ 7 h 20"/>
                <a:gd name="T14" fmla="*/ 1 w 26"/>
                <a:gd name="T15" fmla="*/ 13 h 20"/>
                <a:gd name="T16" fmla="*/ 1 w 26"/>
                <a:gd name="T17" fmla="*/ 20 h 20"/>
                <a:gd name="T18" fmla="*/ 26 w 26"/>
                <a:gd name="T19" fmla="*/ 3 h 20"/>
                <a:gd name="T20" fmla="*/ 17 w 26"/>
                <a:gd name="T21" fmla="*/ 0 h 20"/>
                <a:gd name="T22" fmla="*/ 13 w 26"/>
                <a:gd name="T2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0">
                  <a:moveTo>
                    <a:pt x="13" y="1"/>
                  </a:moveTo>
                  <a:cubicBezTo>
                    <a:pt x="13" y="1"/>
                    <a:pt x="12" y="1"/>
                    <a:pt x="12" y="1"/>
                  </a:cubicBezTo>
                  <a:cubicBezTo>
                    <a:pt x="12" y="1"/>
                    <a:pt x="12" y="1"/>
                    <a:pt x="11" y="1"/>
                  </a:cubicBezTo>
                  <a:cubicBezTo>
                    <a:pt x="10" y="2"/>
                    <a:pt x="9" y="2"/>
                    <a:pt x="8" y="3"/>
                  </a:cubicBezTo>
                  <a:cubicBezTo>
                    <a:pt x="6" y="4"/>
                    <a:pt x="6" y="5"/>
                    <a:pt x="4" y="6"/>
                  </a:cubicBezTo>
                  <a:cubicBezTo>
                    <a:pt x="4" y="6"/>
                    <a:pt x="4" y="6"/>
                    <a:pt x="4" y="6"/>
                  </a:cubicBezTo>
                  <a:cubicBezTo>
                    <a:pt x="4" y="7"/>
                    <a:pt x="4" y="7"/>
                    <a:pt x="3" y="7"/>
                  </a:cubicBezTo>
                  <a:cubicBezTo>
                    <a:pt x="2" y="9"/>
                    <a:pt x="1" y="11"/>
                    <a:pt x="1" y="13"/>
                  </a:cubicBezTo>
                  <a:cubicBezTo>
                    <a:pt x="0" y="15"/>
                    <a:pt x="0" y="18"/>
                    <a:pt x="1" y="20"/>
                  </a:cubicBezTo>
                  <a:cubicBezTo>
                    <a:pt x="26" y="3"/>
                    <a:pt x="26" y="3"/>
                    <a:pt x="26" y="3"/>
                  </a:cubicBezTo>
                  <a:cubicBezTo>
                    <a:pt x="24" y="1"/>
                    <a:pt x="20" y="0"/>
                    <a:pt x="17" y="0"/>
                  </a:cubicBezTo>
                  <a:cubicBezTo>
                    <a:pt x="16" y="0"/>
                    <a:pt x="14" y="0"/>
                    <a:pt x="1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5" name="Freeform 21"/>
            <p:cNvSpPr>
              <a:spLocks/>
            </p:cNvSpPr>
            <p:nvPr userDrawn="1"/>
          </p:nvSpPr>
          <p:spPr bwMode="auto">
            <a:xfrm>
              <a:off x="6256" y="4221"/>
              <a:ext cx="24" cy="23"/>
            </a:xfrm>
            <a:custGeom>
              <a:avLst/>
              <a:gdLst>
                <a:gd name="T0" fmla="*/ 9 w 24"/>
                <a:gd name="T1" fmla="*/ 23 h 23"/>
                <a:gd name="T2" fmla="*/ 24 w 24"/>
                <a:gd name="T3" fmla="*/ 14 h 23"/>
                <a:gd name="T4" fmla="*/ 15 w 24"/>
                <a:gd name="T5" fmla="*/ 0 h 23"/>
                <a:gd name="T6" fmla="*/ 0 w 24"/>
                <a:gd name="T7" fmla="*/ 10 h 23"/>
                <a:gd name="T8" fmla="*/ 9 w 24"/>
                <a:gd name="T9" fmla="*/ 23 h 23"/>
              </a:gdLst>
              <a:ahLst/>
              <a:cxnLst>
                <a:cxn ang="0">
                  <a:pos x="T0" y="T1"/>
                </a:cxn>
                <a:cxn ang="0">
                  <a:pos x="T2" y="T3"/>
                </a:cxn>
                <a:cxn ang="0">
                  <a:pos x="T4" y="T5"/>
                </a:cxn>
                <a:cxn ang="0">
                  <a:pos x="T6" y="T7"/>
                </a:cxn>
                <a:cxn ang="0">
                  <a:pos x="T8" y="T9"/>
                </a:cxn>
              </a:cxnLst>
              <a:rect l="0" t="0" r="r" b="b"/>
              <a:pathLst>
                <a:path w="24" h="23">
                  <a:moveTo>
                    <a:pt x="9" y="23"/>
                  </a:moveTo>
                  <a:lnTo>
                    <a:pt x="24" y="14"/>
                  </a:lnTo>
                  <a:lnTo>
                    <a:pt x="15" y="0"/>
                  </a:lnTo>
                  <a:lnTo>
                    <a:pt x="0" y="10"/>
                  </a:lnTo>
                  <a:lnTo>
                    <a:pt x="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6" name="Freeform 22"/>
            <p:cNvSpPr>
              <a:spLocks noEditPoints="1"/>
            </p:cNvSpPr>
            <p:nvPr userDrawn="1"/>
          </p:nvSpPr>
          <p:spPr bwMode="auto">
            <a:xfrm>
              <a:off x="6206" y="4156"/>
              <a:ext cx="67" cy="63"/>
            </a:xfrm>
            <a:custGeom>
              <a:avLst/>
              <a:gdLst>
                <a:gd name="T0" fmla="*/ 57 w 119"/>
                <a:gd name="T1" fmla="*/ 110 h 110"/>
                <a:gd name="T2" fmla="*/ 87 w 119"/>
                <a:gd name="T3" fmla="*/ 100 h 110"/>
                <a:gd name="T4" fmla="*/ 102 w 119"/>
                <a:gd name="T5" fmla="*/ 25 h 110"/>
                <a:gd name="T6" fmla="*/ 57 w 119"/>
                <a:gd name="T7" fmla="*/ 0 h 110"/>
                <a:gd name="T8" fmla="*/ 26 w 119"/>
                <a:gd name="T9" fmla="*/ 10 h 110"/>
                <a:gd name="T10" fmla="*/ 3 w 119"/>
                <a:gd name="T11" fmla="*/ 44 h 110"/>
                <a:gd name="T12" fmla="*/ 11 w 119"/>
                <a:gd name="T13" fmla="*/ 85 h 110"/>
                <a:gd name="T14" fmla="*/ 57 w 119"/>
                <a:gd name="T15" fmla="*/ 110 h 110"/>
                <a:gd name="T16" fmla="*/ 35 w 119"/>
                <a:gd name="T17" fmla="*/ 22 h 110"/>
                <a:gd name="T18" fmla="*/ 89 w 119"/>
                <a:gd name="T19" fmla="*/ 33 h 110"/>
                <a:gd name="T20" fmla="*/ 79 w 119"/>
                <a:gd name="T21" fmla="*/ 88 h 110"/>
                <a:gd name="T22" fmla="*/ 24 w 119"/>
                <a:gd name="T23" fmla="*/ 77 h 110"/>
                <a:gd name="T24" fmla="*/ 35 w 119"/>
                <a:gd name="T25" fmla="*/ 2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0">
                  <a:moveTo>
                    <a:pt x="57" y="110"/>
                  </a:moveTo>
                  <a:cubicBezTo>
                    <a:pt x="67" y="110"/>
                    <a:pt x="78" y="106"/>
                    <a:pt x="87" y="100"/>
                  </a:cubicBezTo>
                  <a:cubicBezTo>
                    <a:pt x="112" y="84"/>
                    <a:pt x="119" y="50"/>
                    <a:pt x="102" y="25"/>
                  </a:cubicBezTo>
                  <a:cubicBezTo>
                    <a:pt x="92" y="9"/>
                    <a:pt x="75" y="0"/>
                    <a:pt x="57" y="0"/>
                  </a:cubicBezTo>
                  <a:cubicBezTo>
                    <a:pt x="46" y="0"/>
                    <a:pt x="35" y="4"/>
                    <a:pt x="26" y="10"/>
                  </a:cubicBezTo>
                  <a:cubicBezTo>
                    <a:pt x="14" y="18"/>
                    <a:pt x="6" y="30"/>
                    <a:pt x="3" y="44"/>
                  </a:cubicBezTo>
                  <a:cubicBezTo>
                    <a:pt x="0" y="59"/>
                    <a:pt x="3" y="73"/>
                    <a:pt x="11" y="85"/>
                  </a:cubicBezTo>
                  <a:cubicBezTo>
                    <a:pt x="21" y="101"/>
                    <a:pt x="38" y="110"/>
                    <a:pt x="57" y="110"/>
                  </a:cubicBezTo>
                  <a:close/>
                  <a:moveTo>
                    <a:pt x="35" y="22"/>
                  </a:moveTo>
                  <a:cubicBezTo>
                    <a:pt x="53" y="10"/>
                    <a:pt x="77" y="15"/>
                    <a:pt x="89" y="33"/>
                  </a:cubicBezTo>
                  <a:cubicBezTo>
                    <a:pt x="102" y="51"/>
                    <a:pt x="97" y="76"/>
                    <a:pt x="79" y="88"/>
                  </a:cubicBezTo>
                  <a:cubicBezTo>
                    <a:pt x="60" y="100"/>
                    <a:pt x="36" y="95"/>
                    <a:pt x="24" y="77"/>
                  </a:cubicBezTo>
                  <a:cubicBezTo>
                    <a:pt x="12" y="59"/>
                    <a:pt x="16" y="34"/>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7" name="Oval 23"/>
            <p:cNvSpPr>
              <a:spLocks noChangeArrowheads="1"/>
            </p:cNvSpPr>
            <p:nvPr userDrawn="1"/>
          </p:nvSpPr>
          <p:spPr bwMode="auto">
            <a:xfrm>
              <a:off x="6530" y="4124"/>
              <a:ext cx="145" cy="146"/>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8" name="Freeform 24"/>
            <p:cNvSpPr>
              <a:spLocks/>
            </p:cNvSpPr>
            <p:nvPr userDrawn="1"/>
          </p:nvSpPr>
          <p:spPr bwMode="auto">
            <a:xfrm>
              <a:off x="6560" y="4228"/>
              <a:ext cx="79" cy="5"/>
            </a:xfrm>
            <a:custGeom>
              <a:avLst/>
              <a:gdLst>
                <a:gd name="T0" fmla="*/ 139 w 140"/>
                <a:gd name="T1" fmla="*/ 1 h 8"/>
                <a:gd name="T2" fmla="*/ 136 w 140"/>
                <a:gd name="T3" fmla="*/ 0 h 8"/>
                <a:gd name="T4" fmla="*/ 4 w 140"/>
                <a:gd name="T5" fmla="*/ 0 h 8"/>
                <a:gd name="T6" fmla="*/ 2 w 140"/>
                <a:gd name="T7" fmla="*/ 1 h 8"/>
                <a:gd name="T8" fmla="*/ 0 w 140"/>
                <a:gd name="T9" fmla="*/ 3 h 8"/>
                <a:gd name="T10" fmla="*/ 0 w 140"/>
                <a:gd name="T11" fmla="*/ 5 h 8"/>
                <a:gd name="T12" fmla="*/ 2 w 140"/>
                <a:gd name="T13" fmla="*/ 7 h 8"/>
                <a:gd name="T14" fmla="*/ 4 w 140"/>
                <a:gd name="T15" fmla="*/ 8 h 8"/>
                <a:gd name="T16" fmla="*/ 136 w 140"/>
                <a:gd name="T17" fmla="*/ 8 h 8"/>
                <a:gd name="T18" fmla="*/ 139 w 140"/>
                <a:gd name="T19" fmla="*/ 7 h 8"/>
                <a:gd name="T20" fmla="*/ 140 w 140"/>
                <a:gd name="T21" fmla="*/ 5 h 8"/>
                <a:gd name="T22" fmla="*/ 140 w 140"/>
                <a:gd name="T23" fmla="*/ 3 h 8"/>
                <a:gd name="T24" fmla="*/ 139 w 140"/>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8">
                  <a:moveTo>
                    <a:pt x="139" y="1"/>
                  </a:moveTo>
                  <a:cubicBezTo>
                    <a:pt x="138" y="0"/>
                    <a:pt x="137" y="0"/>
                    <a:pt x="136" y="0"/>
                  </a:cubicBezTo>
                  <a:cubicBezTo>
                    <a:pt x="4" y="0"/>
                    <a:pt x="4" y="0"/>
                    <a:pt x="4" y="0"/>
                  </a:cubicBezTo>
                  <a:cubicBezTo>
                    <a:pt x="3" y="0"/>
                    <a:pt x="2" y="0"/>
                    <a:pt x="2" y="1"/>
                  </a:cubicBezTo>
                  <a:cubicBezTo>
                    <a:pt x="1" y="1"/>
                    <a:pt x="0" y="2"/>
                    <a:pt x="0" y="3"/>
                  </a:cubicBezTo>
                  <a:cubicBezTo>
                    <a:pt x="0" y="5"/>
                    <a:pt x="0" y="5"/>
                    <a:pt x="0" y="5"/>
                  </a:cubicBezTo>
                  <a:cubicBezTo>
                    <a:pt x="0" y="6"/>
                    <a:pt x="1" y="7"/>
                    <a:pt x="2" y="7"/>
                  </a:cubicBezTo>
                  <a:cubicBezTo>
                    <a:pt x="2" y="8"/>
                    <a:pt x="3" y="8"/>
                    <a:pt x="4" y="8"/>
                  </a:cubicBezTo>
                  <a:cubicBezTo>
                    <a:pt x="136" y="8"/>
                    <a:pt x="136" y="8"/>
                    <a:pt x="136" y="8"/>
                  </a:cubicBezTo>
                  <a:cubicBezTo>
                    <a:pt x="137" y="8"/>
                    <a:pt x="138" y="8"/>
                    <a:pt x="139" y="7"/>
                  </a:cubicBezTo>
                  <a:cubicBezTo>
                    <a:pt x="140" y="7"/>
                    <a:pt x="140" y="6"/>
                    <a:pt x="140" y="5"/>
                  </a:cubicBezTo>
                  <a:cubicBezTo>
                    <a:pt x="140" y="3"/>
                    <a:pt x="140" y="3"/>
                    <a:pt x="140" y="3"/>
                  </a:cubicBezTo>
                  <a:cubicBezTo>
                    <a:pt x="140" y="2"/>
                    <a:pt x="140" y="1"/>
                    <a:pt x="13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9" name="Freeform 25"/>
            <p:cNvSpPr>
              <a:spLocks/>
            </p:cNvSpPr>
            <p:nvPr userDrawn="1"/>
          </p:nvSpPr>
          <p:spPr bwMode="auto">
            <a:xfrm>
              <a:off x="6566" y="4212"/>
              <a:ext cx="16" cy="13"/>
            </a:xfrm>
            <a:custGeom>
              <a:avLst/>
              <a:gdLst>
                <a:gd name="T0" fmla="*/ 29 w 29"/>
                <a:gd name="T1" fmla="*/ 3 h 23"/>
                <a:gd name="T2" fmla="*/ 29 w 29"/>
                <a:gd name="T3" fmla="*/ 0 h 23"/>
                <a:gd name="T4" fmla="*/ 27 w 29"/>
                <a:gd name="T5" fmla="*/ 0 h 23"/>
                <a:gd name="T6" fmla="*/ 2 w 29"/>
                <a:gd name="T7" fmla="*/ 0 h 23"/>
                <a:gd name="T8" fmla="*/ 0 w 29"/>
                <a:gd name="T9" fmla="*/ 0 h 23"/>
                <a:gd name="T10" fmla="*/ 0 w 29"/>
                <a:gd name="T11" fmla="*/ 3 h 23"/>
                <a:gd name="T12" fmla="*/ 0 w 29"/>
                <a:gd name="T13" fmla="*/ 23 h 23"/>
                <a:gd name="T14" fmla="*/ 29 w 29"/>
                <a:gd name="T15" fmla="*/ 23 h 23"/>
                <a:gd name="T16" fmla="*/ 29 w 29"/>
                <a:gd name="T1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3">
                  <a:moveTo>
                    <a:pt x="29" y="3"/>
                  </a:moveTo>
                  <a:cubicBezTo>
                    <a:pt x="29" y="2"/>
                    <a:pt x="29" y="1"/>
                    <a:pt x="29" y="0"/>
                  </a:cubicBezTo>
                  <a:cubicBezTo>
                    <a:pt x="28" y="0"/>
                    <a:pt x="27" y="0"/>
                    <a:pt x="27" y="0"/>
                  </a:cubicBezTo>
                  <a:cubicBezTo>
                    <a:pt x="2" y="0"/>
                    <a:pt x="2" y="0"/>
                    <a:pt x="2" y="0"/>
                  </a:cubicBezTo>
                  <a:cubicBezTo>
                    <a:pt x="2" y="0"/>
                    <a:pt x="1" y="0"/>
                    <a:pt x="0" y="0"/>
                  </a:cubicBezTo>
                  <a:cubicBezTo>
                    <a:pt x="0" y="1"/>
                    <a:pt x="0" y="2"/>
                    <a:pt x="0" y="3"/>
                  </a:cubicBezTo>
                  <a:cubicBezTo>
                    <a:pt x="0" y="23"/>
                    <a:pt x="0" y="23"/>
                    <a:pt x="0" y="23"/>
                  </a:cubicBezTo>
                  <a:cubicBezTo>
                    <a:pt x="29" y="23"/>
                    <a:pt x="29" y="23"/>
                    <a:pt x="29" y="23"/>
                  </a:cubicBezTo>
                  <a:lnTo>
                    <a:pt x="2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0" name="Freeform 26"/>
            <p:cNvSpPr>
              <a:spLocks/>
            </p:cNvSpPr>
            <p:nvPr userDrawn="1"/>
          </p:nvSpPr>
          <p:spPr bwMode="auto">
            <a:xfrm>
              <a:off x="6591" y="4197"/>
              <a:ext cx="17" cy="28"/>
            </a:xfrm>
            <a:custGeom>
              <a:avLst/>
              <a:gdLst>
                <a:gd name="T0" fmla="*/ 27 w 30"/>
                <a:gd name="T1" fmla="*/ 0 h 50"/>
                <a:gd name="T2" fmla="*/ 2 w 30"/>
                <a:gd name="T3" fmla="*/ 0 h 50"/>
                <a:gd name="T4" fmla="*/ 0 w 30"/>
                <a:gd name="T5" fmla="*/ 1 h 50"/>
                <a:gd name="T6" fmla="*/ 0 w 30"/>
                <a:gd name="T7" fmla="*/ 3 h 50"/>
                <a:gd name="T8" fmla="*/ 0 w 30"/>
                <a:gd name="T9" fmla="*/ 50 h 50"/>
                <a:gd name="T10" fmla="*/ 30 w 30"/>
                <a:gd name="T11" fmla="*/ 50 h 50"/>
                <a:gd name="T12" fmla="*/ 30 w 30"/>
                <a:gd name="T13" fmla="*/ 3 h 50"/>
                <a:gd name="T14" fmla="*/ 29 w 30"/>
                <a:gd name="T15" fmla="*/ 1 h 50"/>
                <a:gd name="T16" fmla="*/ 27 w 30"/>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0">
                  <a:moveTo>
                    <a:pt x="27" y="0"/>
                  </a:moveTo>
                  <a:cubicBezTo>
                    <a:pt x="2" y="0"/>
                    <a:pt x="2" y="0"/>
                    <a:pt x="2" y="0"/>
                  </a:cubicBezTo>
                  <a:cubicBezTo>
                    <a:pt x="2" y="0"/>
                    <a:pt x="1" y="0"/>
                    <a:pt x="0" y="1"/>
                  </a:cubicBezTo>
                  <a:cubicBezTo>
                    <a:pt x="0" y="2"/>
                    <a:pt x="0" y="2"/>
                    <a:pt x="0" y="3"/>
                  </a:cubicBezTo>
                  <a:cubicBezTo>
                    <a:pt x="0" y="50"/>
                    <a:pt x="0" y="50"/>
                    <a:pt x="0" y="50"/>
                  </a:cubicBezTo>
                  <a:cubicBezTo>
                    <a:pt x="30" y="50"/>
                    <a:pt x="30" y="50"/>
                    <a:pt x="30" y="50"/>
                  </a:cubicBezTo>
                  <a:cubicBezTo>
                    <a:pt x="30" y="3"/>
                    <a:pt x="30" y="3"/>
                    <a:pt x="30" y="3"/>
                  </a:cubicBezTo>
                  <a:cubicBezTo>
                    <a:pt x="30" y="2"/>
                    <a:pt x="29" y="2"/>
                    <a:pt x="29" y="1"/>
                  </a:cubicBezTo>
                  <a:cubicBezTo>
                    <a:pt x="28" y="0"/>
                    <a:pt x="27"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1" name="Freeform 27"/>
            <p:cNvSpPr>
              <a:spLocks/>
            </p:cNvSpPr>
            <p:nvPr userDrawn="1"/>
          </p:nvSpPr>
          <p:spPr bwMode="auto">
            <a:xfrm>
              <a:off x="6616" y="4182"/>
              <a:ext cx="17" cy="43"/>
            </a:xfrm>
            <a:custGeom>
              <a:avLst/>
              <a:gdLst>
                <a:gd name="T0" fmla="*/ 0 w 30"/>
                <a:gd name="T1" fmla="*/ 1 h 76"/>
                <a:gd name="T2" fmla="*/ 0 w 30"/>
                <a:gd name="T3" fmla="*/ 3 h 76"/>
                <a:gd name="T4" fmla="*/ 0 w 30"/>
                <a:gd name="T5" fmla="*/ 76 h 76"/>
                <a:gd name="T6" fmla="*/ 30 w 30"/>
                <a:gd name="T7" fmla="*/ 76 h 76"/>
                <a:gd name="T8" fmla="*/ 30 w 30"/>
                <a:gd name="T9" fmla="*/ 3 h 76"/>
                <a:gd name="T10" fmla="*/ 29 w 30"/>
                <a:gd name="T11" fmla="*/ 1 h 76"/>
                <a:gd name="T12" fmla="*/ 27 w 30"/>
                <a:gd name="T13" fmla="*/ 0 h 76"/>
                <a:gd name="T14" fmla="*/ 2 w 30"/>
                <a:gd name="T15" fmla="*/ 0 h 76"/>
                <a:gd name="T16" fmla="*/ 0 w 30"/>
                <a:gd name="T1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76">
                  <a:moveTo>
                    <a:pt x="0" y="1"/>
                  </a:moveTo>
                  <a:cubicBezTo>
                    <a:pt x="0" y="1"/>
                    <a:pt x="0" y="2"/>
                    <a:pt x="0" y="3"/>
                  </a:cubicBezTo>
                  <a:cubicBezTo>
                    <a:pt x="0" y="76"/>
                    <a:pt x="0" y="76"/>
                    <a:pt x="0" y="76"/>
                  </a:cubicBezTo>
                  <a:cubicBezTo>
                    <a:pt x="30" y="76"/>
                    <a:pt x="30" y="76"/>
                    <a:pt x="30" y="76"/>
                  </a:cubicBezTo>
                  <a:cubicBezTo>
                    <a:pt x="30" y="3"/>
                    <a:pt x="30" y="3"/>
                    <a:pt x="30" y="3"/>
                  </a:cubicBezTo>
                  <a:cubicBezTo>
                    <a:pt x="30" y="2"/>
                    <a:pt x="29" y="1"/>
                    <a:pt x="29" y="1"/>
                  </a:cubicBezTo>
                  <a:cubicBezTo>
                    <a:pt x="28" y="0"/>
                    <a:pt x="27" y="0"/>
                    <a:pt x="27" y="0"/>
                  </a:cubicBezTo>
                  <a:cubicBezTo>
                    <a:pt x="2" y="0"/>
                    <a:pt x="2" y="0"/>
                    <a:pt x="2" y="0"/>
                  </a:cubicBezTo>
                  <a:cubicBezTo>
                    <a:pt x="2" y="0"/>
                    <a:pt x="1"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2" name="Freeform 28"/>
            <p:cNvSpPr>
              <a:spLocks/>
            </p:cNvSpPr>
            <p:nvPr userDrawn="1"/>
          </p:nvSpPr>
          <p:spPr bwMode="auto">
            <a:xfrm>
              <a:off x="6566" y="4154"/>
              <a:ext cx="55" cy="50"/>
            </a:xfrm>
            <a:custGeom>
              <a:avLst/>
              <a:gdLst>
                <a:gd name="T0" fmla="*/ 10 w 97"/>
                <a:gd name="T1" fmla="*/ 84 h 88"/>
                <a:gd name="T2" fmla="*/ 17 w 97"/>
                <a:gd name="T3" fmla="*/ 81 h 88"/>
                <a:gd name="T4" fmla="*/ 21 w 97"/>
                <a:gd name="T5" fmla="*/ 80 h 88"/>
                <a:gd name="T6" fmla="*/ 25 w 97"/>
                <a:gd name="T7" fmla="*/ 78 h 88"/>
                <a:gd name="T8" fmla="*/ 34 w 97"/>
                <a:gd name="T9" fmla="*/ 73 h 88"/>
                <a:gd name="T10" fmla="*/ 43 w 97"/>
                <a:gd name="T11" fmla="*/ 67 h 88"/>
                <a:gd name="T12" fmla="*/ 47 w 97"/>
                <a:gd name="T13" fmla="*/ 64 h 88"/>
                <a:gd name="T14" fmla="*/ 52 w 97"/>
                <a:gd name="T15" fmla="*/ 61 h 88"/>
                <a:gd name="T16" fmla="*/ 60 w 97"/>
                <a:gd name="T17" fmla="*/ 54 h 88"/>
                <a:gd name="T18" fmla="*/ 68 w 97"/>
                <a:gd name="T19" fmla="*/ 47 h 88"/>
                <a:gd name="T20" fmla="*/ 81 w 97"/>
                <a:gd name="T21" fmla="*/ 34 h 88"/>
                <a:gd name="T22" fmla="*/ 86 w 97"/>
                <a:gd name="T23" fmla="*/ 27 h 88"/>
                <a:gd name="T24" fmla="*/ 97 w 97"/>
                <a:gd name="T25" fmla="*/ 33 h 88"/>
                <a:gd name="T26" fmla="*/ 95 w 97"/>
                <a:gd name="T27" fmla="*/ 0 h 88"/>
                <a:gd name="T28" fmla="*/ 64 w 97"/>
                <a:gd name="T29" fmla="*/ 16 h 88"/>
                <a:gd name="T30" fmla="*/ 74 w 97"/>
                <a:gd name="T31" fmla="*/ 22 h 88"/>
                <a:gd name="T32" fmla="*/ 70 w 97"/>
                <a:gd name="T33" fmla="*/ 28 h 88"/>
                <a:gd name="T34" fmla="*/ 60 w 97"/>
                <a:gd name="T35" fmla="*/ 42 h 88"/>
                <a:gd name="T36" fmla="*/ 54 w 97"/>
                <a:gd name="T37" fmla="*/ 49 h 88"/>
                <a:gd name="T38" fmla="*/ 46 w 97"/>
                <a:gd name="T39" fmla="*/ 56 h 88"/>
                <a:gd name="T40" fmla="*/ 43 w 97"/>
                <a:gd name="T41" fmla="*/ 60 h 88"/>
                <a:gd name="T42" fmla="*/ 39 w 97"/>
                <a:gd name="T43" fmla="*/ 63 h 88"/>
                <a:gd name="T44" fmla="*/ 31 w 97"/>
                <a:gd name="T45" fmla="*/ 70 h 88"/>
                <a:gd name="T46" fmla="*/ 23 w 97"/>
                <a:gd name="T47" fmla="*/ 75 h 88"/>
                <a:gd name="T48" fmla="*/ 19 w 97"/>
                <a:gd name="T49" fmla="*/ 78 h 88"/>
                <a:gd name="T50" fmla="*/ 16 w 97"/>
                <a:gd name="T51" fmla="*/ 80 h 88"/>
                <a:gd name="T52" fmla="*/ 9 w 97"/>
                <a:gd name="T53" fmla="*/ 83 h 88"/>
                <a:gd name="T54" fmla="*/ 4 w 97"/>
                <a:gd name="T55" fmla="*/ 86 h 88"/>
                <a:gd name="T56" fmla="*/ 0 w 97"/>
                <a:gd name="T57" fmla="*/ 88 h 88"/>
                <a:gd name="T58" fmla="*/ 4 w 97"/>
                <a:gd name="T59" fmla="*/ 86 h 88"/>
                <a:gd name="T60" fmla="*/ 10 w 97"/>
                <a:gd name="T61"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88">
                  <a:moveTo>
                    <a:pt x="10" y="84"/>
                  </a:moveTo>
                  <a:cubicBezTo>
                    <a:pt x="12" y="83"/>
                    <a:pt x="14" y="83"/>
                    <a:pt x="17" y="81"/>
                  </a:cubicBezTo>
                  <a:cubicBezTo>
                    <a:pt x="18" y="81"/>
                    <a:pt x="19" y="80"/>
                    <a:pt x="21" y="80"/>
                  </a:cubicBezTo>
                  <a:cubicBezTo>
                    <a:pt x="22" y="79"/>
                    <a:pt x="24" y="78"/>
                    <a:pt x="25" y="78"/>
                  </a:cubicBezTo>
                  <a:cubicBezTo>
                    <a:pt x="28" y="76"/>
                    <a:pt x="31" y="75"/>
                    <a:pt x="34" y="73"/>
                  </a:cubicBezTo>
                  <a:cubicBezTo>
                    <a:pt x="37" y="71"/>
                    <a:pt x="40" y="69"/>
                    <a:pt x="43" y="67"/>
                  </a:cubicBezTo>
                  <a:cubicBezTo>
                    <a:pt x="44" y="66"/>
                    <a:pt x="46" y="65"/>
                    <a:pt x="47" y="64"/>
                  </a:cubicBezTo>
                  <a:cubicBezTo>
                    <a:pt x="49" y="63"/>
                    <a:pt x="50" y="62"/>
                    <a:pt x="52" y="61"/>
                  </a:cubicBezTo>
                  <a:cubicBezTo>
                    <a:pt x="55" y="59"/>
                    <a:pt x="57" y="56"/>
                    <a:pt x="60" y="54"/>
                  </a:cubicBezTo>
                  <a:cubicBezTo>
                    <a:pt x="63" y="52"/>
                    <a:pt x="65" y="50"/>
                    <a:pt x="68" y="47"/>
                  </a:cubicBezTo>
                  <a:cubicBezTo>
                    <a:pt x="73" y="43"/>
                    <a:pt x="77" y="38"/>
                    <a:pt x="81" y="34"/>
                  </a:cubicBezTo>
                  <a:cubicBezTo>
                    <a:pt x="83" y="32"/>
                    <a:pt x="85" y="29"/>
                    <a:pt x="86" y="27"/>
                  </a:cubicBezTo>
                  <a:cubicBezTo>
                    <a:pt x="97" y="33"/>
                    <a:pt x="97" y="33"/>
                    <a:pt x="97" y="33"/>
                  </a:cubicBezTo>
                  <a:cubicBezTo>
                    <a:pt x="95" y="0"/>
                    <a:pt x="95" y="0"/>
                    <a:pt x="95" y="0"/>
                  </a:cubicBezTo>
                  <a:cubicBezTo>
                    <a:pt x="64" y="16"/>
                    <a:pt x="64" y="16"/>
                    <a:pt x="64" y="16"/>
                  </a:cubicBezTo>
                  <a:cubicBezTo>
                    <a:pt x="74" y="22"/>
                    <a:pt x="74" y="22"/>
                    <a:pt x="74" y="22"/>
                  </a:cubicBezTo>
                  <a:cubicBezTo>
                    <a:pt x="73" y="23"/>
                    <a:pt x="72" y="26"/>
                    <a:pt x="70" y="28"/>
                  </a:cubicBezTo>
                  <a:cubicBezTo>
                    <a:pt x="67" y="32"/>
                    <a:pt x="64" y="37"/>
                    <a:pt x="60" y="42"/>
                  </a:cubicBezTo>
                  <a:cubicBezTo>
                    <a:pt x="58" y="44"/>
                    <a:pt x="56" y="47"/>
                    <a:pt x="54" y="49"/>
                  </a:cubicBezTo>
                  <a:cubicBezTo>
                    <a:pt x="51" y="51"/>
                    <a:pt x="49" y="54"/>
                    <a:pt x="46" y="56"/>
                  </a:cubicBezTo>
                  <a:cubicBezTo>
                    <a:pt x="45" y="58"/>
                    <a:pt x="44" y="59"/>
                    <a:pt x="43" y="60"/>
                  </a:cubicBezTo>
                  <a:cubicBezTo>
                    <a:pt x="41" y="61"/>
                    <a:pt x="40" y="62"/>
                    <a:pt x="39" y="63"/>
                  </a:cubicBezTo>
                  <a:cubicBezTo>
                    <a:pt x="36" y="65"/>
                    <a:pt x="34" y="68"/>
                    <a:pt x="31" y="70"/>
                  </a:cubicBezTo>
                  <a:cubicBezTo>
                    <a:pt x="28" y="72"/>
                    <a:pt x="26" y="73"/>
                    <a:pt x="23" y="75"/>
                  </a:cubicBezTo>
                  <a:cubicBezTo>
                    <a:pt x="22" y="76"/>
                    <a:pt x="21" y="77"/>
                    <a:pt x="19" y="78"/>
                  </a:cubicBezTo>
                  <a:cubicBezTo>
                    <a:pt x="18" y="78"/>
                    <a:pt x="17" y="79"/>
                    <a:pt x="16" y="80"/>
                  </a:cubicBezTo>
                  <a:cubicBezTo>
                    <a:pt x="13" y="81"/>
                    <a:pt x="11" y="82"/>
                    <a:pt x="9" y="83"/>
                  </a:cubicBezTo>
                  <a:cubicBezTo>
                    <a:pt x="7" y="84"/>
                    <a:pt x="6" y="85"/>
                    <a:pt x="4" y="86"/>
                  </a:cubicBezTo>
                  <a:cubicBezTo>
                    <a:pt x="1" y="87"/>
                    <a:pt x="0" y="88"/>
                    <a:pt x="0" y="88"/>
                  </a:cubicBezTo>
                  <a:cubicBezTo>
                    <a:pt x="0" y="88"/>
                    <a:pt x="1" y="87"/>
                    <a:pt x="4" y="86"/>
                  </a:cubicBezTo>
                  <a:cubicBezTo>
                    <a:pt x="6" y="86"/>
                    <a:pt x="8" y="85"/>
                    <a:pt x="10"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3" name="Oval 29"/>
            <p:cNvSpPr>
              <a:spLocks noChangeArrowheads="1"/>
            </p:cNvSpPr>
            <p:nvPr userDrawn="1"/>
          </p:nvSpPr>
          <p:spPr bwMode="auto">
            <a:xfrm>
              <a:off x="6883" y="4124"/>
              <a:ext cx="145" cy="146"/>
            </a:xfrm>
            <a:prstGeom prst="ellipse">
              <a:avLst/>
            </a:prstGeom>
            <a:noFill/>
            <a:ln w="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4" name="Freeform 30"/>
            <p:cNvSpPr>
              <a:spLocks/>
            </p:cNvSpPr>
            <p:nvPr userDrawn="1"/>
          </p:nvSpPr>
          <p:spPr bwMode="auto">
            <a:xfrm>
              <a:off x="6933" y="4150"/>
              <a:ext cx="44" cy="28"/>
            </a:xfrm>
            <a:custGeom>
              <a:avLst/>
              <a:gdLst>
                <a:gd name="T0" fmla="*/ 39 w 78"/>
                <a:gd name="T1" fmla="*/ 17 h 50"/>
                <a:gd name="T2" fmla="*/ 61 w 78"/>
                <a:gd name="T3" fmla="*/ 44 h 50"/>
                <a:gd name="T4" fmla="*/ 78 w 78"/>
                <a:gd name="T5" fmla="*/ 50 h 50"/>
                <a:gd name="T6" fmla="*/ 39 w 78"/>
                <a:gd name="T7" fmla="*/ 0 h 50"/>
                <a:gd name="T8" fmla="*/ 0 w 78"/>
                <a:gd name="T9" fmla="*/ 49 h 50"/>
                <a:gd name="T10" fmla="*/ 17 w 78"/>
                <a:gd name="T11" fmla="*/ 44 h 50"/>
                <a:gd name="T12" fmla="*/ 39 w 78"/>
                <a:gd name="T13" fmla="*/ 17 h 50"/>
              </a:gdLst>
              <a:ahLst/>
              <a:cxnLst>
                <a:cxn ang="0">
                  <a:pos x="T0" y="T1"/>
                </a:cxn>
                <a:cxn ang="0">
                  <a:pos x="T2" y="T3"/>
                </a:cxn>
                <a:cxn ang="0">
                  <a:pos x="T4" y="T5"/>
                </a:cxn>
                <a:cxn ang="0">
                  <a:pos x="T6" y="T7"/>
                </a:cxn>
                <a:cxn ang="0">
                  <a:pos x="T8" y="T9"/>
                </a:cxn>
                <a:cxn ang="0">
                  <a:pos x="T10" y="T11"/>
                </a:cxn>
                <a:cxn ang="0">
                  <a:pos x="T12" y="T13"/>
                </a:cxn>
              </a:cxnLst>
              <a:rect l="0" t="0" r="r" b="b"/>
              <a:pathLst>
                <a:path w="78" h="50">
                  <a:moveTo>
                    <a:pt x="39" y="17"/>
                  </a:moveTo>
                  <a:cubicBezTo>
                    <a:pt x="44" y="17"/>
                    <a:pt x="58" y="17"/>
                    <a:pt x="61" y="44"/>
                  </a:cubicBezTo>
                  <a:cubicBezTo>
                    <a:pt x="68" y="45"/>
                    <a:pt x="73" y="47"/>
                    <a:pt x="78" y="50"/>
                  </a:cubicBezTo>
                  <a:cubicBezTo>
                    <a:pt x="77" y="7"/>
                    <a:pt x="53" y="0"/>
                    <a:pt x="39" y="0"/>
                  </a:cubicBezTo>
                  <a:cubicBezTo>
                    <a:pt x="25" y="0"/>
                    <a:pt x="2" y="7"/>
                    <a:pt x="0" y="49"/>
                  </a:cubicBezTo>
                  <a:cubicBezTo>
                    <a:pt x="5" y="47"/>
                    <a:pt x="11" y="45"/>
                    <a:pt x="17" y="44"/>
                  </a:cubicBezTo>
                  <a:cubicBezTo>
                    <a:pt x="20" y="17"/>
                    <a:pt x="34" y="17"/>
                    <a:pt x="39"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5" name="Freeform 31"/>
            <p:cNvSpPr>
              <a:spLocks noEditPoints="1"/>
            </p:cNvSpPr>
            <p:nvPr userDrawn="1"/>
          </p:nvSpPr>
          <p:spPr bwMode="auto">
            <a:xfrm>
              <a:off x="6925" y="4177"/>
              <a:ext cx="61" cy="60"/>
            </a:xfrm>
            <a:custGeom>
              <a:avLst/>
              <a:gdLst>
                <a:gd name="T0" fmla="*/ 54 w 108"/>
                <a:gd name="T1" fmla="*/ 0 h 105"/>
                <a:gd name="T2" fmla="*/ 0 w 108"/>
                <a:gd name="T3" fmla="*/ 36 h 105"/>
                <a:gd name="T4" fmla="*/ 0 w 108"/>
                <a:gd name="T5" fmla="*/ 95 h 105"/>
                <a:gd name="T6" fmla="*/ 10 w 108"/>
                <a:gd name="T7" fmla="*/ 105 h 105"/>
                <a:gd name="T8" fmla="*/ 98 w 108"/>
                <a:gd name="T9" fmla="*/ 105 h 105"/>
                <a:gd name="T10" fmla="*/ 108 w 108"/>
                <a:gd name="T11" fmla="*/ 95 h 105"/>
                <a:gd name="T12" fmla="*/ 108 w 108"/>
                <a:gd name="T13" fmla="*/ 36 h 105"/>
                <a:gd name="T14" fmla="*/ 54 w 108"/>
                <a:gd name="T15" fmla="*/ 0 h 105"/>
                <a:gd name="T16" fmla="*/ 54 w 108"/>
                <a:gd name="T17" fmla="*/ 88 h 105"/>
                <a:gd name="T18" fmla="*/ 23 w 108"/>
                <a:gd name="T19" fmla="*/ 56 h 105"/>
                <a:gd name="T20" fmla="*/ 54 w 108"/>
                <a:gd name="T21" fmla="*/ 24 h 105"/>
                <a:gd name="T22" fmla="*/ 86 w 108"/>
                <a:gd name="T23" fmla="*/ 56 h 105"/>
                <a:gd name="T24" fmla="*/ 54 w 108"/>
                <a:gd name="T25" fmla="*/ 8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05">
                  <a:moveTo>
                    <a:pt x="54" y="0"/>
                  </a:moveTo>
                  <a:cubicBezTo>
                    <a:pt x="6" y="0"/>
                    <a:pt x="0" y="21"/>
                    <a:pt x="0" y="36"/>
                  </a:cubicBezTo>
                  <a:cubicBezTo>
                    <a:pt x="0" y="95"/>
                    <a:pt x="0" y="95"/>
                    <a:pt x="0" y="95"/>
                  </a:cubicBezTo>
                  <a:cubicBezTo>
                    <a:pt x="0" y="100"/>
                    <a:pt x="5" y="105"/>
                    <a:pt x="10" y="105"/>
                  </a:cubicBezTo>
                  <a:cubicBezTo>
                    <a:pt x="98" y="105"/>
                    <a:pt x="98" y="105"/>
                    <a:pt x="98" y="105"/>
                  </a:cubicBezTo>
                  <a:cubicBezTo>
                    <a:pt x="104" y="105"/>
                    <a:pt x="108" y="100"/>
                    <a:pt x="108" y="95"/>
                  </a:cubicBezTo>
                  <a:cubicBezTo>
                    <a:pt x="108" y="36"/>
                    <a:pt x="108" y="36"/>
                    <a:pt x="108" y="36"/>
                  </a:cubicBezTo>
                  <a:cubicBezTo>
                    <a:pt x="108" y="27"/>
                    <a:pt x="108" y="0"/>
                    <a:pt x="54" y="0"/>
                  </a:cubicBezTo>
                  <a:close/>
                  <a:moveTo>
                    <a:pt x="54" y="88"/>
                  </a:moveTo>
                  <a:cubicBezTo>
                    <a:pt x="37" y="88"/>
                    <a:pt x="23" y="73"/>
                    <a:pt x="23" y="56"/>
                  </a:cubicBezTo>
                  <a:cubicBezTo>
                    <a:pt x="23" y="38"/>
                    <a:pt x="37" y="24"/>
                    <a:pt x="54" y="24"/>
                  </a:cubicBezTo>
                  <a:cubicBezTo>
                    <a:pt x="72" y="24"/>
                    <a:pt x="86" y="38"/>
                    <a:pt x="86" y="56"/>
                  </a:cubicBezTo>
                  <a:cubicBezTo>
                    <a:pt x="86" y="73"/>
                    <a:pt x="72" y="88"/>
                    <a:pt x="54"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6" name="Freeform 32"/>
            <p:cNvSpPr>
              <a:spLocks/>
            </p:cNvSpPr>
            <p:nvPr userDrawn="1"/>
          </p:nvSpPr>
          <p:spPr bwMode="auto">
            <a:xfrm>
              <a:off x="6949" y="4197"/>
              <a:ext cx="14" cy="23"/>
            </a:xfrm>
            <a:custGeom>
              <a:avLst/>
              <a:gdLst>
                <a:gd name="T0" fmla="*/ 12 w 25"/>
                <a:gd name="T1" fmla="*/ 0 h 41"/>
                <a:gd name="T2" fmla="*/ 0 w 25"/>
                <a:gd name="T3" fmla="*/ 13 h 41"/>
                <a:gd name="T4" fmla="*/ 8 w 25"/>
                <a:gd name="T5" fmla="*/ 25 h 41"/>
                <a:gd name="T6" fmla="*/ 8 w 25"/>
                <a:gd name="T7" fmla="*/ 37 h 41"/>
                <a:gd name="T8" fmla="*/ 12 w 25"/>
                <a:gd name="T9" fmla="*/ 41 h 41"/>
                <a:gd name="T10" fmla="*/ 16 w 25"/>
                <a:gd name="T11" fmla="*/ 37 h 41"/>
                <a:gd name="T12" fmla="*/ 16 w 25"/>
                <a:gd name="T13" fmla="*/ 25 h 41"/>
                <a:gd name="T14" fmla="*/ 25 w 25"/>
                <a:gd name="T15" fmla="*/ 13 h 41"/>
                <a:gd name="T16" fmla="*/ 12 w 2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1">
                  <a:moveTo>
                    <a:pt x="12" y="0"/>
                  </a:moveTo>
                  <a:cubicBezTo>
                    <a:pt x="5" y="0"/>
                    <a:pt x="0" y="6"/>
                    <a:pt x="0" y="13"/>
                  </a:cubicBezTo>
                  <a:cubicBezTo>
                    <a:pt x="0" y="18"/>
                    <a:pt x="3" y="23"/>
                    <a:pt x="8" y="25"/>
                  </a:cubicBezTo>
                  <a:cubicBezTo>
                    <a:pt x="8" y="37"/>
                    <a:pt x="8" y="37"/>
                    <a:pt x="8" y="37"/>
                  </a:cubicBezTo>
                  <a:cubicBezTo>
                    <a:pt x="8" y="39"/>
                    <a:pt x="10" y="41"/>
                    <a:pt x="12" y="41"/>
                  </a:cubicBezTo>
                  <a:cubicBezTo>
                    <a:pt x="15" y="41"/>
                    <a:pt x="16" y="39"/>
                    <a:pt x="16" y="37"/>
                  </a:cubicBezTo>
                  <a:cubicBezTo>
                    <a:pt x="16" y="25"/>
                    <a:pt x="16" y="25"/>
                    <a:pt x="16" y="25"/>
                  </a:cubicBezTo>
                  <a:cubicBezTo>
                    <a:pt x="21" y="23"/>
                    <a:pt x="25" y="18"/>
                    <a:pt x="25" y="13"/>
                  </a:cubicBezTo>
                  <a:cubicBezTo>
                    <a:pt x="25" y="6"/>
                    <a:pt x="19"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grpSp>
    </p:spTree>
    <p:extLst>
      <p:ext uri="{BB962C8B-B14F-4D97-AF65-F5344CB8AC3E}">
        <p14:creationId xmlns:p14="http://schemas.microsoft.com/office/powerpoint/2010/main" val="149517030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9229823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9484209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3"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38870222"/>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27508205"/>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1" y="365209"/>
            <a:ext cx="7733293" cy="581318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5125753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9" name="矩形 8">
            <a:extLst>
              <a:ext uri="{FF2B5EF4-FFF2-40B4-BE49-F238E27FC236}">
                <a16:creationId xmlns:a16="http://schemas.microsoft.com/office/drawing/2014/main" id="{2E46FD29-E583-94EB-5B3E-B94AC7B23697}"/>
              </a:ext>
            </a:extLst>
          </p:cNvPr>
          <p:cNvSpPr/>
          <p:nvPr userDrawn="1"/>
        </p:nvSpPr>
        <p:spPr>
          <a:xfrm>
            <a:off x="0" y="0"/>
            <a:ext cx="207580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72E4C96A-4651-F055-5F53-7A26D7358C9E}"/>
              </a:ext>
            </a:extLst>
          </p:cNvPr>
          <p:cNvGrpSpPr/>
          <p:nvPr userDrawn="1"/>
        </p:nvGrpSpPr>
        <p:grpSpPr>
          <a:xfrm>
            <a:off x="0" y="2862689"/>
            <a:ext cx="2075806" cy="2363727"/>
            <a:chOff x="-46206" y="2862689"/>
            <a:chExt cx="1999259" cy="2363727"/>
          </a:xfrm>
        </p:grpSpPr>
        <p:sp>
          <p:nvSpPr>
            <p:cNvPr id="10" name="文本框 9">
              <a:extLst>
                <a:ext uri="{FF2B5EF4-FFF2-40B4-BE49-F238E27FC236}">
                  <a16:creationId xmlns:a16="http://schemas.microsoft.com/office/drawing/2014/main" id="{DFF6201C-5135-D67B-82AF-6B78E2593F8F}"/>
                </a:ext>
              </a:extLst>
            </p:cNvPr>
            <p:cNvSpPr txBox="1"/>
            <p:nvPr userDrawn="1"/>
          </p:nvSpPr>
          <p:spPr>
            <a:xfrm>
              <a:off x="-46206" y="4826306"/>
              <a:ext cx="1980029" cy="400110"/>
            </a:xfrm>
            <a:prstGeom prst="rect">
              <a:avLst/>
            </a:prstGeom>
            <a:noFill/>
          </p:spPr>
          <p:txBody>
            <a:bodyPr wrap="none" rtlCol="0">
              <a:spAutoFit/>
            </a:bodyP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rPr>
                <a:t>成员心得与总结</a:t>
              </a:r>
            </a:p>
          </p:txBody>
        </p:sp>
        <p:sp>
          <p:nvSpPr>
            <p:cNvPr id="11" name="文本框 10">
              <a:extLst>
                <a:ext uri="{FF2B5EF4-FFF2-40B4-BE49-F238E27FC236}">
                  <a16:creationId xmlns:a16="http://schemas.microsoft.com/office/drawing/2014/main" id="{4F13021A-5A03-A8A3-C997-6CCD09155B15}"/>
                </a:ext>
              </a:extLst>
            </p:cNvPr>
            <p:cNvSpPr txBox="1"/>
            <p:nvPr userDrawn="1"/>
          </p:nvSpPr>
          <p:spPr>
            <a:xfrm>
              <a:off x="-46206" y="2862689"/>
              <a:ext cx="1980029" cy="400110"/>
            </a:xfrm>
            <a:prstGeom prst="rect">
              <a:avLst/>
            </a:prstGeom>
            <a:noFill/>
          </p:spPr>
          <p:txBody>
            <a:bodyPr wrap="none" rtlCol="0">
              <a:spAutoFit/>
            </a:bodyP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rPr>
                <a:t>团队分工与合作</a:t>
              </a:r>
            </a:p>
          </p:txBody>
        </p:sp>
        <p:sp>
          <p:nvSpPr>
            <p:cNvPr id="12" name="文本框 11">
              <a:extLst>
                <a:ext uri="{FF2B5EF4-FFF2-40B4-BE49-F238E27FC236}">
                  <a16:creationId xmlns:a16="http://schemas.microsoft.com/office/drawing/2014/main" id="{FC22DD6C-1D50-97A8-1342-DADB07C08621}"/>
                </a:ext>
              </a:extLst>
            </p:cNvPr>
            <p:cNvSpPr txBox="1"/>
            <p:nvPr userDrawn="1"/>
          </p:nvSpPr>
          <p:spPr>
            <a:xfrm>
              <a:off x="-26976" y="3868107"/>
              <a:ext cx="1980029" cy="400110"/>
            </a:xfrm>
            <a:prstGeom prst="rect">
              <a:avLst/>
            </a:prstGeom>
            <a:noFill/>
          </p:spPr>
          <p:txBody>
            <a:bodyPr wrap="none" rtlCol="0">
              <a:spAutoFit/>
            </a:bodyP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rPr>
                <a:t>技术落实与测试</a:t>
              </a:r>
            </a:p>
          </p:txBody>
        </p:sp>
      </p:grpSp>
      <p:sp>
        <p:nvSpPr>
          <p:cNvPr id="20" name="Slide Number Placeholder 3">
            <a:extLst>
              <a:ext uri="{FF2B5EF4-FFF2-40B4-BE49-F238E27FC236}">
                <a16:creationId xmlns:a16="http://schemas.microsoft.com/office/drawing/2014/main" id="{535B24DB-14A8-3BF0-F711-1938EB5DB429}"/>
              </a:ext>
            </a:extLst>
          </p:cNvPr>
          <p:cNvSpPr txBox="1"/>
          <p:nvPr userDrawn="1"/>
        </p:nvSpPr>
        <p:spPr>
          <a:xfrm>
            <a:off x="516263" y="6102485"/>
            <a:ext cx="920526" cy="612775"/>
          </a:xfrm>
          <a:prstGeom prst="rect">
            <a:avLst/>
          </a:prstGeom>
        </p:spPr>
        <p:txBody>
          <a:bodyPr lIns="0" tIns="0" rIns="0" bIns="0"/>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8413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68211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25234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336423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4205605"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5046345"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5887720"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6728460"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457200" eaLnBrk="1" hangingPunct="1">
              <a:defRPr/>
            </a:pPr>
            <a:fld id="{E74BB9AC-4199-4676-B54D-0286C92018CE}" type="slidenum">
              <a:rPr lang="zh-CN" altLang="en-US" sz="2400" b="0" kern="100" spc="100" baseline="0" smtClean="0">
                <a:solidFill>
                  <a:schemeClr val="bg1"/>
                </a:solidFill>
                <a:latin typeface="Times New Roman" panose="02020603050405020304" pitchFamily="18" charset="0"/>
                <a:ea typeface="+mn-ea"/>
                <a:cs typeface="Times New Roman" panose="02020603050405020304" pitchFamily="18" charset="0"/>
                <a:sym typeface="+mn-lt"/>
              </a:rPr>
              <a:t>‹#›</a:t>
            </a:fld>
            <a:r>
              <a:rPr lang="en-US" altLang="zh-CN" sz="2400" b="0" kern="100" spc="100" baseline="0" dirty="0">
                <a:solidFill>
                  <a:schemeClr val="bg1"/>
                </a:solidFill>
                <a:latin typeface="Times New Roman" panose="02020603050405020304" pitchFamily="18" charset="0"/>
                <a:ea typeface="+mn-ea"/>
                <a:cs typeface="Times New Roman" panose="02020603050405020304" pitchFamily="18" charset="0"/>
                <a:sym typeface="+mn-lt"/>
              </a:rPr>
              <a:t>/22</a:t>
            </a:r>
            <a:endParaRPr lang="zh-CN" altLang="en-US" sz="2400" b="0" kern="100" spc="100" baseline="0" dirty="0">
              <a:solidFill>
                <a:schemeClr val="bg1"/>
              </a:solidFill>
              <a:latin typeface="Times New Roman" panose="02020603050405020304" pitchFamily="18" charset="0"/>
              <a:ea typeface="+mn-ea"/>
              <a:cs typeface="Times New Roman" panose="02020603050405020304" pitchFamily="18" charset="0"/>
              <a:sym typeface="+mn-lt"/>
            </a:endParaRPr>
          </a:p>
        </p:txBody>
      </p:sp>
      <p:pic>
        <p:nvPicPr>
          <p:cNvPr id="23" name="图片 22">
            <a:extLst>
              <a:ext uri="{FF2B5EF4-FFF2-40B4-BE49-F238E27FC236}">
                <a16:creationId xmlns:a16="http://schemas.microsoft.com/office/drawing/2014/main" id="{BC26D263-E8AD-85EE-C4BE-20784D65EF07}"/>
              </a:ext>
            </a:extLst>
          </p:cNvPr>
          <p:cNvPicPr>
            <a:picLocks noChangeAspect="1"/>
          </p:cNvPicPr>
          <p:nvPr userDrawn="1"/>
        </p:nvPicPr>
        <p:blipFill rotWithShape="1">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l="1311" t="-168" r="32501" b="168"/>
          <a:stretch/>
        </p:blipFill>
        <p:spPr>
          <a:xfrm>
            <a:off x="279104" y="157737"/>
            <a:ext cx="1517597" cy="1517597"/>
          </a:xfrm>
          <a:prstGeom prst="ellipse">
            <a:avLst/>
          </a:prstGeom>
        </p:spPr>
      </p:pic>
      <p:grpSp>
        <p:nvGrpSpPr>
          <p:cNvPr id="24" name="组合 23">
            <a:extLst>
              <a:ext uri="{FF2B5EF4-FFF2-40B4-BE49-F238E27FC236}">
                <a16:creationId xmlns:a16="http://schemas.microsoft.com/office/drawing/2014/main" id="{7033AF41-A52E-5C32-BFA9-32B8C6DDAFE3}"/>
              </a:ext>
            </a:extLst>
          </p:cNvPr>
          <p:cNvGrpSpPr/>
          <p:nvPr userDrawn="1"/>
        </p:nvGrpSpPr>
        <p:grpSpPr>
          <a:xfrm>
            <a:off x="-2" y="1830314"/>
            <a:ext cx="2305392" cy="454025"/>
            <a:chOff x="0" y="2507187"/>
            <a:chExt cx="1618892" cy="454025"/>
          </a:xfrm>
        </p:grpSpPr>
        <p:sp>
          <p:nvSpPr>
            <p:cNvPr id="25" name="椭圆 24">
              <a:extLst>
                <a:ext uri="{FF2B5EF4-FFF2-40B4-BE49-F238E27FC236}">
                  <a16:creationId xmlns:a16="http://schemas.microsoft.com/office/drawing/2014/main" id="{046FEAC3-2199-49D5-AE77-C4E31734721B}"/>
                </a:ext>
              </a:extLst>
            </p:cNvPr>
            <p:cNvSpPr/>
            <p:nvPr userDrawn="1"/>
          </p:nvSpPr>
          <p:spPr bwMode="auto">
            <a:xfrm>
              <a:off x="1124057" y="2509035"/>
              <a:ext cx="494835" cy="45032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矩形 25">
              <a:extLst>
                <a:ext uri="{FF2B5EF4-FFF2-40B4-BE49-F238E27FC236}">
                  <a16:creationId xmlns:a16="http://schemas.microsoft.com/office/drawing/2014/main" id="{9C1A5708-64E8-0FBC-8482-553CD777DDBE}"/>
                </a:ext>
              </a:extLst>
            </p:cNvPr>
            <p:cNvSpPr/>
            <p:nvPr/>
          </p:nvSpPr>
          <p:spPr bwMode="auto">
            <a:xfrm>
              <a:off x="0" y="2507187"/>
              <a:ext cx="1371475" cy="45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弧形 26">
              <a:extLst>
                <a:ext uri="{FF2B5EF4-FFF2-40B4-BE49-F238E27FC236}">
                  <a16:creationId xmlns:a16="http://schemas.microsoft.com/office/drawing/2014/main" id="{F6774B2E-325F-CA11-3287-831B739C6068}"/>
                </a:ext>
              </a:extLst>
            </p:cNvPr>
            <p:cNvSpPr/>
            <p:nvPr/>
          </p:nvSpPr>
          <p:spPr bwMode="auto">
            <a:xfrm rot="2141163">
              <a:off x="1159252" y="2557277"/>
              <a:ext cx="249360" cy="353844"/>
            </a:xfrm>
            <a:prstGeom prst="arc">
              <a:avLst>
                <a:gd name="adj1" fmla="val 16455153"/>
                <a:gd name="adj2" fmla="val 858707"/>
              </a:avLst>
            </a:prstGeom>
            <a:ln w="44450" cap="rnd">
              <a:solidFill>
                <a:srgbClr val="002060"/>
              </a:solidFill>
              <a:round/>
            </a:ln>
            <a:effectLst>
              <a:outerShdw blurRad="50800" dist="38100" dir="2700000" sx="75000" sy="7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9" name="文本框 28">
            <a:extLst>
              <a:ext uri="{FF2B5EF4-FFF2-40B4-BE49-F238E27FC236}">
                <a16:creationId xmlns:a16="http://schemas.microsoft.com/office/drawing/2014/main" id="{ABC8C0AA-2368-40D0-3BE4-BCBEA34298FE}"/>
              </a:ext>
            </a:extLst>
          </p:cNvPr>
          <p:cNvSpPr txBox="1"/>
          <p:nvPr userDrawn="1"/>
        </p:nvSpPr>
        <p:spPr>
          <a:xfrm>
            <a:off x="-26976" y="1857271"/>
            <a:ext cx="2102782" cy="400110"/>
          </a:xfrm>
          <a:prstGeom prst="rect">
            <a:avLst/>
          </a:prstGeom>
          <a:noFill/>
        </p:spPr>
        <p:txBody>
          <a:bodyPr wrap="square" rtlCol="0">
            <a:spAutoFit/>
          </a:bodyPr>
          <a:lstStyle/>
          <a:p>
            <a:pPr marL="0" algn="l" defTabSz="914400" rtl="0" eaLnBrk="1" latinLnBrk="0" hangingPunct="1"/>
            <a:r>
              <a:rPr lang="zh-CN" altLang="en-US" sz="2000" b="1" kern="1200" dirty="0">
                <a:solidFill>
                  <a:srgbClr val="31486D"/>
                </a:solidFill>
                <a:latin typeface="微软雅黑" panose="020B0503020204020204" pitchFamily="34" charset="-122"/>
                <a:ea typeface="微软雅黑" panose="020B0503020204020204" pitchFamily="34" charset="-122"/>
                <a:cs typeface="+mn-cs"/>
              </a:rPr>
              <a:t>项目背景与目标</a:t>
            </a:r>
          </a:p>
        </p:txBody>
      </p:sp>
      <p:sp>
        <p:nvSpPr>
          <p:cNvPr id="3" name="矩形 2">
            <a:extLst>
              <a:ext uri="{FF2B5EF4-FFF2-40B4-BE49-F238E27FC236}">
                <a16:creationId xmlns:a16="http://schemas.microsoft.com/office/drawing/2014/main" id="{7D290A84-064F-2EEA-E25B-B81BF652A386}"/>
              </a:ext>
            </a:extLst>
          </p:cNvPr>
          <p:cNvSpPr/>
          <p:nvPr userDrawn="1"/>
        </p:nvSpPr>
        <p:spPr>
          <a:xfrm>
            <a:off x="2215296" y="709809"/>
            <a:ext cx="8774684" cy="77536"/>
          </a:xfrm>
          <a:prstGeom prst="rect">
            <a:avLst/>
          </a:pr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835849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9" name="矩形 8">
            <a:extLst>
              <a:ext uri="{FF2B5EF4-FFF2-40B4-BE49-F238E27FC236}">
                <a16:creationId xmlns:a16="http://schemas.microsoft.com/office/drawing/2014/main" id="{2E46FD29-E583-94EB-5B3E-B94AC7B23697}"/>
              </a:ext>
            </a:extLst>
          </p:cNvPr>
          <p:cNvSpPr/>
          <p:nvPr userDrawn="1"/>
        </p:nvSpPr>
        <p:spPr>
          <a:xfrm>
            <a:off x="0" y="0"/>
            <a:ext cx="207580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72E4C96A-4651-F055-5F53-7A26D7358C9E}"/>
              </a:ext>
            </a:extLst>
          </p:cNvPr>
          <p:cNvGrpSpPr/>
          <p:nvPr userDrawn="1"/>
        </p:nvGrpSpPr>
        <p:grpSpPr>
          <a:xfrm>
            <a:off x="0" y="1877556"/>
            <a:ext cx="2075806" cy="3348860"/>
            <a:chOff x="-46206" y="1877556"/>
            <a:chExt cx="1999259" cy="3348860"/>
          </a:xfrm>
        </p:grpSpPr>
        <p:sp>
          <p:nvSpPr>
            <p:cNvPr id="10" name="文本框 9">
              <a:extLst>
                <a:ext uri="{FF2B5EF4-FFF2-40B4-BE49-F238E27FC236}">
                  <a16:creationId xmlns:a16="http://schemas.microsoft.com/office/drawing/2014/main" id="{DFF6201C-5135-D67B-82AF-6B78E2593F8F}"/>
                </a:ext>
              </a:extLst>
            </p:cNvPr>
            <p:cNvSpPr txBox="1"/>
            <p:nvPr userDrawn="1"/>
          </p:nvSpPr>
          <p:spPr>
            <a:xfrm>
              <a:off x="-46206" y="4826306"/>
              <a:ext cx="1980029" cy="400110"/>
            </a:xfrm>
            <a:prstGeom prst="rect">
              <a:avLst/>
            </a:prstGeom>
            <a:noFill/>
          </p:spPr>
          <p:txBody>
            <a:bodyPr wrap="none" rtlCol="0">
              <a:spAutoFit/>
            </a:bodyP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rPr>
                <a:t>成员心得与总结</a:t>
              </a:r>
            </a:p>
          </p:txBody>
        </p:sp>
        <p:sp>
          <p:nvSpPr>
            <p:cNvPr id="11" name="文本框 10">
              <a:extLst>
                <a:ext uri="{FF2B5EF4-FFF2-40B4-BE49-F238E27FC236}">
                  <a16:creationId xmlns:a16="http://schemas.microsoft.com/office/drawing/2014/main" id="{4F13021A-5A03-A8A3-C997-6CCD09155B15}"/>
                </a:ext>
              </a:extLst>
            </p:cNvPr>
            <p:cNvSpPr txBox="1"/>
            <p:nvPr userDrawn="1"/>
          </p:nvSpPr>
          <p:spPr>
            <a:xfrm>
              <a:off x="-1388" y="1877556"/>
              <a:ext cx="1907014" cy="400110"/>
            </a:xfrm>
            <a:prstGeom prst="rect">
              <a:avLst/>
            </a:prstGeom>
            <a:noFill/>
          </p:spPr>
          <p:txBody>
            <a:bodyPr wrap="none" rtlCol="0">
              <a:spAutoFit/>
            </a:bodyP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rPr>
                <a:t>项目背景与目标</a:t>
              </a:r>
            </a:p>
          </p:txBody>
        </p:sp>
        <p:sp>
          <p:nvSpPr>
            <p:cNvPr id="12" name="文本框 11">
              <a:extLst>
                <a:ext uri="{FF2B5EF4-FFF2-40B4-BE49-F238E27FC236}">
                  <a16:creationId xmlns:a16="http://schemas.microsoft.com/office/drawing/2014/main" id="{FC22DD6C-1D50-97A8-1342-DADB07C08621}"/>
                </a:ext>
              </a:extLst>
            </p:cNvPr>
            <p:cNvSpPr txBox="1"/>
            <p:nvPr userDrawn="1"/>
          </p:nvSpPr>
          <p:spPr>
            <a:xfrm>
              <a:off x="-26976" y="3868107"/>
              <a:ext cx="1980029" cy="400110"/>
            </a:xfrm>
            <a:prstGeom prst="rect">
              <a:avLst/>
            </a:prstGeom>
            <a:noFill/>
          </p:spPr>
          <p:txBody>
            <a:bodyPr wrap="none" rtlCol="0">
              <a:spAutoFit/>
            </a:bodyP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rPr>
                <a:t>技术落实与测试</a:t>
              </a:r>
            </a:p>
          </p:txBody>
        </p:sp>
      </p:grpSp>
      <p:sp>
        <p:nvSpPr>
          <p:cNvPr id="20" name="Slide Number Placeholder 3">
            <a:extLst>
              <a:ext uri="{FF2B5EF4-FFF2-40B4-BE49-F238E27FC236}">
                <a16:creationId xmlns:a16="http://schemas.microsoft.com/office/drawing/2014/main" id="{535B24DB-14A8-3BF0-F711-1938EB5DB429}"/>
              </a:ext>
            </a:extLst>
          </p:cNvPr>
          <p:cNvSpPr txBox="1"/>
          <p:nvPr userDrawn="1"/>
        </p:nvSpPr>
        <p:spPr>
          <a:xfrm>
            <a:off x="516263" y="6102485"/>
            <a:ext cx="920526" cy="612775"/>
          </a:xfrm>
          <a:prstGeom prst="rect">
            <a:avLst/>
          </a:prstGeom>
        </p:spPr>
        <p:txBody>
          <a:bodyPr lIns="0" tIns="0" rIns="0" bIns="0"/>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8413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68211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25234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336423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4205605"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5046345"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5887720"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6728460"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457200" eaLnBrk="1" hangingPunct="1">
              <a:defRPr/>
            </a:pPr>
            <a:fld id="{E74BB9AC-4199-4676-B54D-0286C92018CE}" type="slidenum">
              <a:rPr lang="zh-CN" altLang="en-US" sz="2400" b="0" kern="100" spc="100" baseline="0" smtClean="0">
                <a:solidFill>
                  <a:schemeClr val="bg1"/>
                </a:solidFill>
                <a:latin typeface="Times New Roman" panose="02020603050405020304" pitchFamily="18" charset="0"/>
                <a:ea typeface="+mn-ea"/>
                <a:cs typeface="Times New Roman" panose="02020603050405020304" pitchFamily="18" charset="0"/>
                <a:sym typeface="+mn-lt"/>
              </a:rPr>
              <a:t>‹#›</a:t>
            </a:fld>
            <a:r>
              <a:rPr lang="en-US" altLang="zh-CN" sz="2400" b="0" kern="100" spc="100" baseline="0" dirty="0">
                <a:solidFill>
                  <a:schemeClr val="bg1"/>
                </a:solidFill>
                <a:latin typeface="Times New Roman" panose="02020603050405020304" pitchFamily="18" charset="0"/>
                <a:ea typeface="+mn-ea"/>
                <a:cs typeface="Times New Roman" panose="02020603050405020304" pitchFamily="18" charset="0"/>
                <a:sym typeface="+mn-lt"/>
              </a:rPr>
              <a:t>/22</a:t>
            </a:r>
            <a:endParaRPr lang="zh-CN" altLang="en-US" sz="2400" b="0" kern="100" spc="100" baseline="0" dirty="0">
              <a:solidFill>
                <a:schemeClr val="bg1"/>
              </a:solidFill>
              <a:latin typeface="Times New Roman" panose="02020603050405020304" pitchFamily="18" charset="0"/>
              <a:ea typeface="+mn-ea"/>
              <a:cs typeface="Times New Roman" panose="02020603050405020304" pitchFamily="18" charset="0"/>
              <a:sym typeface="+mn-lt"/>
            </a:endParaRPr>
          </a:p>
        </p:txBody>
      </p:sp>
      <p:pic>
        <p:nvPicPr>
          <p:cNvPr id="23" name="图片 22">
            <a:extLst>
              <a:ext uri="{FF2B5EF4-FFF2-40B4-BE49-F238E27FC236}">
                <a16:creationId xmlns:a16="http://schemas.microsoft.com/office/drawing/2014/main" id="{BC26D263-E8AD-85EE-C4BE-20784D65EF07}"/>
              </a:ext>
            </a:extLst>
          </p:cNvPr>
          <p:cNvPicPr>
            <a:picLocks noChangeAspect="1"/>
          </p:cNvPicPr>
          <p:nvPr userDrawn="1"/>
        </p:nvPicPr>
        <p:blipFill rotWithShape="1">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l="1311" t="-168" r="32501" b="168"/>
          <a:stretch/>
        </p:blipFill>
        <p:spPr>
          <a:xfrm>
            <a:off x="279104" y="157737"/>
            <a:ext cx="1517597" cy="1517597"/>
          </a:xfrm>
          <a:prstGeom prst="ellipse">
            <a:avLst/>
          </a:prstGeom>
        </p:spPr>
      </p:pic>
      <p:grpSp>
        <p:nvGrpSpPr>
          <p:cNvPr id="3" name="组合 2">
            <a:extLst>
              <a:ext uri="{FF2B5EF4-FFF2-40B4-BE49-F238E27FC236}">
                <a16:creationId xmlns:a16="http://schemas.microsoft.com/office/drawing/2014/main" id="{16885662-23B6-98C4-9F50-953204D425FE}"/>
              </a:ext>
            </a:extLst>
          </p:cNvPr>
          <p:cNvGrpSpPr/>
          <p:nvPr userDrawn="1"/>
        </p:nvGrpSpPr>
        <p:grpSpPr>
          <a:xfrm>
            <a:off x="-26976" y="2828578"/>
            <a:ext cx="2305390" cy="457200"/>
            <a:chOff x="-26976" y="1830314"/>
            <a:chExt cx="2305390" cy="457200"/>
          </a:xfrm>
        </p:grpSpPr>
        <p:grpSp>
          <p:nvGrpSpPr>
            <p:cNvPr id="24" name="组合 23">
              <a:extLst>
                <a:ext uri="{FF2B5EF4-FFF2-40B4-BE49-F238E27FC236}">
                  <a16:creationId xmlns:a16="http://schemas.microsoft.com/office/drawing/2014/main" id="{7033AF41-A52E-5C32-BFA9-32B8C6DDAFE3}"/>
                </a:ext>
              </a:extLst>
            </p:cNvPr>
            <p:cNvGrpSpPr/>
            <p:nvPr userDrawn="1"/>
          </p:nvGrpSpPr>
          <p:grpSpPr>
            <a:xfrm>
              <a:off x="-2" y="1830314"/>
              <a:ext cx="2278416" cy="457200"/>
              <a:chOff x="0" y="2507187"/>
              <a:chExt cx="1599949" cy="457200"/>
            </a:xfrm>
          </p:grpSpPr>
          <p:sp>
            <p:nvSpPr>
              <p:cNvPr id="25" name="椭圆 24">
                <a:extLst>
                  <a:ext uri="{FF2B5EF4-FFF2-40B4-BE49-F238E27FC236}">
                    <a16:creationId xmlns:a16="http://schemas.microsoft.com/office/drawing/2014/main" id="{046FEAC3-2199-49D5-AE77-C4E31734721B}"/>
                  </a:ext>
                </a:extLst>
              </p:cNvPr>
              <p:cNvSpPr/>
              <p:nvPr userDrawn="1"/>
            </p:nvSpPr>
            <p:spPr bwMode="auto">
              <a:xfrm>
                <a:off x="1105114" y="2507187"/>
                <a:ext cx="494835" cy="4572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矩形 25">
                <a:extLst>
                  <a:ext uri="{FF2B5EF4-FFF2-40B4-BE49-F238E27FC236}">
                    <a16:creationId xmlns:a16="http://schemas.microsoft.com/office/drawing/2014/main" id="{9C1A5708-64E8-0FBC-8482-553CD777DDBE}"/>
                  </a:ext>
                </a:extLst>
              </p:cNvPr>
              <p:cNvSpPr/>
              <p:nvPr/>
            </p:nvSpPr>
            <p:spPr bwMode="auto">
              <a:xfrm>
                <a:off x="0" y="2507187"/>
                <a:ext cx="1371475" cy="45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弧形 26">
                <a:extLst>
                  <a:ext uri="{FF2B5EF4-FFF2-40B4-BE49-F238E27FC236}">
                    <a16:creationId xmlns:a16="http://schemas.microsoft.com/office/drawing/2014/main" id="{F6774B2E-325F-CA11-3287-831B739C6068}"/>
                  </a:ext>
                </a:extLst>
              </p:cNvPr>
              <p:cNvSpPr/>
              <p:nvPr/>
            </p:nvSpPr>
            <p:spPr bwMode="auto">
              <a:xfrm rot="2141163">
                <a:off x="1159252" y="2557277"/>
                <a:ext cx="249360" cy="353844"/>
              </a:xfrm>
              <a:prstGeom prst="arc">
                <a:avLst>
                  <a:gd name="adj1" fmla="val 16455153"/>
                  <a:gd name="adj2" fmla="val 858707"/>
                </a:avLst>
              </a:prstGeom>
              <a:ln w="44450" cap="rnd">
                <a:solidFill>
                  <a:srgbClr val="002060"/>
                </a:solidFill>
                <a:round/>
              </a:ln>
              <a:effectLst>
                <a:outerShdw blurRad="50800" dist="38100" dir="2700000" sx="75000" sy="7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9" name="文本框 28">
              <a:extLst>
                <a:ext uri="{FF2B5EF4-FFF2-40B4-BE49-F238E27FC236}">
                  <a16:creationId xmlns:a16="http://schemas.microsoft.com/office/drawing/2014/main" id="{ABC8C0AA-2368-40D0-3BE4-BCBEA34298FE}"/>
                </a:ext>
              </a:extLst>
            </p:cNvPr>
            <p:cNvSpPr txBox="1"/>
            <p:nvPr userDrawn="1"/>
          </p:nvSpPr>
          <p:spPr>
            <a:xfrm>
              <a:off x="-26976" y="1857271"/>
              <a:ext cx="2102782" cy="400110"/>
            </a:xfrm>
            <a:prstGeom prst="rect">
              <a:avLst/>
            </a:prstGeom>
            <a:noFill/>
          </p:spPr>
          <p:txBody>
            <a:bodyPr wrap="square" rtlCol="0">
              <a:spAutoFit/>
            </a:bodyPr>
            <a:lstStyle/>
            <a:p>
              <a:pPr marL="0" algn="l" defTabSz="914400" rtl="0" eaLnBrk="1" latinLnBrk="0" hangingPunct="1"/>
              <a:r>
                <a:rPr lang="zh-CN" altLang="en-US" sz="2000" b="1" kern="1200" dirty="0">
                  <a:solidFill>
                    <a:srgbClr val="31486D"/>
                  </a:solidFill>
                  <a:latin typeface="微软雅黑" panose="020B0503020204020204" pitchFamily="34" charset="-122"/>
                  <a:ea typeface="微软雅黑" panose="020B0503020204020204" pitchFamily="34" charset="-122"/>
                  <a:cs typeface="+mn-cs"/>
                </a:rPr>
                <a:t>团队分工与合作</a:t>
              </a:r>
            </a:p>
          </p:txBody>
        </p:sp>
      </p:grpSp>
      <p:sp>
        <p:nvSpPr>
          <p:cNvPr id="7" name="矩形 6">
            <a:extLst>
              <a:ext uri="{FF2B5EF4-FFF2-40B4-BE49-F238E27FC236}">
                <a16:creationId xmlns:a16="http://schemas.microsoft.com/office/drawing/2014/main" id="{661320B5-4A2F-5999-2958-42EA0B77844E}"/>
              </a:ext>
            </a:extLst>
          </p:cNvPr>
          <p:cNvSpPr/>
          <p:nvPr userDrawn="1"/>
        </p:nvSpPr>
        <p:spPr>
          <a:xfrm>
            <a:off x="2215296" y="709809"/>
            <a:ext cx="8774684" cy="77536"/>
          </a:xfrm>
          <a:prstGeom prst="rect">
            <a:avLst/>
          </a:pr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246217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9" name="矩形 8">
            <a:extLst>
              <a:ext uri="{FF2B5EF4-FFF2-40B4-BE49-F238E27FC236}">
                <a16:creationId xmlns:a16="http://schemas.microsoft.com/office/drawing/2014/main" id="{2E46FD29-E583-94EB-5B3E-B94AC7B23697}"/>
              </a:ext>
            </a:extLst>
          </p:cNvPr>
          <p:cNvSpPr/>
          <p:nvPr userDrawn="1"/>
        </p:nvSpPr>
        <p:spPr>
          <a:xfrm>
            <a:off x="0" y="0"/>
            <a:ext cx="207580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72E4C96A-4651-F055-5F53-7A26D7358C9E}"/>
              </a:ext>
            </a:extLst>
          </p:cNvPr>
          <p:cNvGrpSpPr/>
          <p:nvPr userDrawn="1"/>
        </p:nvGrpSpPr>
        <p:grpSpPr>
          <a:xfrm>
            <a:off x="-10652" y="1881579"/>
            <a:ext cx="2073410" cy="3344837"/>
            <a:chOff x="-56467" y="1881579"/>
            <a:chExt cx="1996951" cy="3344837"/>
          </a:xfrm>
        </p:grpSpPr>
        <p:sp>
          <p:nvSpPr>
            <p:cNvPr id="10" name="文本框 9">
              <a:extLst>
                <a:ext uri="{FF2B5EF4-FFF2-40B4-BE49-F238E27FC236}">
                  <a16:creationId xmlns:a16="http://schemas.microsoft.com/office/drawing/2014/main" id="{DFF6201C-5135-D67B-82AF-6B78E2593F8F}"/>
                </a:ext>
              </a:extLst>
            </p:cNvPr>
            <p:cNvSpPr txBox="1"/>
            <p:nvPr userDrawn="1"/>
          </p:nvSpPr>
          <p:spPr>
            <a:xfrm>
              <a:off x="-46206" y="4826306"/>
              <a:ext cx="1980029" cy="400110"/>
            </a:xfrm>
            <a:prstGeom prst="rect">
              <a:avLst/>
            </a:prstGeom>
            <a:noFill/>
          </p:spPr>
          <p:txBody>
            <a:bodyPr wrap="none" rtlCol="0">
              <a:spAutoFit/>
            </a:bodyP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rPr>
                <a:t>成员心得与总结</a:t>
              </a:r>
            </a:p>
          </p:txBody>
        </p:sp>
        <p:sp>
          <p:nvSpPr>
            <p:cNvPr id="11" name="文本框 10">
              <a:extLst>
                <a:ext uri="{FF2B5EF4-FFF2-40B4-BE49-F238E27FC236}">
                  <a16:creationId xmlns:a16="http://schemas.microsoft.com/office/drawing/2014/main" id="{4F13021A-5A03-A8A3-C997-6CCD09155B15}"/>
                </a:ext>
              </a:extLst>
            </p:cNvPr>
            <p:cNvSpPr txBox="1"/>
            <p:nvPr userDrawn="1"/>
          </p:nvSpPr>
          <p:spPr>
            <a:xfrm>
              <a:off x="-46206" y="2862689"/>
              <a:ext cx="1980029" cy="400110"/>
            </a:xfrm>
            <a:prstGeom prst="rect">
              <a:avLst/>
            </a:prstGeom>
            <a:noFill/>
          </p:spPr>
          <p:txBody>
            <a:bodyPr wrap="none" rtlCol="0">
              <a:spAutoFit/>
            </a:bodyP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rPr>
                <a:t>团队分工与合作</a:t>
              </a:r>
            </a:p>
          </p:txBody>
        </p:sp>
        <p:sp>
          <p:nvSpPr>
            <p:cNvPr id="12" name="文本框 11">
              <a:extLst>
                <a:ext uri="{FF2B5EF4-FFF2-40B4-BE49-F238E27FC236}">
                  <a16:creationId xmlns:a16="http://schemas.microsoft.com/office/drawing/2014/main" id="{FC22DD6C-1D50-97A8-1342-DADB07C08621}"/>
                </a:ext>
              </a:extLst>
            </p:cNvPr>
            <p:cNvSpPr txBox="1"/>
            <p:nvPr userDrawn="1"/>
          </p:nvSpPr>
          <p:spPr>
            <a:xfrm>
              <a:off x="-56467" y="1881579"/>
              <a:ext cx="1996951" cy="400110"/>
            </a:xfrm>
            <a:prstGeom prst="rect">
              <a:avLst/>
            </a:prstGeom>
            <a:noFill/>
          </p:spPr>
          <p:txBody>
            <a:bodyPr wrap="square" rtlCol="0">
              <a:spAutoFit/>
            </a:bodyPr>
            <a:lstStyle/>
            <a:p>
              <a:pPr marL="0" algn="ctr" defTabSz="914400" rtl="0" eaLnBrk="1" latinLnBrk="0" hangingPunct="1"/>
              <a:r>
                <a:rPr lang="zh-CN" altLang="en-US" sz="2000" b="0" kern="1200" dirty="0">
                  <a:solidFill>
                    <a:schemeClr val="bg1"/>
                  </a:solidFill>
                  <a:latin typeface="微软雅黑 Light" panose="020B0502040204020203" pitchFamily="34" charset="-122"/>
                  <a:ea typeface="微软雅黑 Light" panose="020B0502040204020203" pitchFamily="34" charset="-122"/>
                  <a:cs typeface="+mn-cs"/>
                </a:rPr>
                <a:t>项目背景与目标</a:t>
              </a:r>
            </a:p>
          </p:txBody>
        </p:sp>
      </p:grpSp>
      <p:sp>
        <p:nvSpPr>
          <p:cNvPr id="20" name="Slide Number Placeholder 3">
            <a:extLst>
              <a:ext uri="{FF2B5EF4-FFF2-40B4-BE49-F238E27FC236}">
                <a16:creationId xmlns:a16="http://schemas.microsoft.com/office/drawing/2014/main" id="{535B24DB-14A8-3BF0-F711-1938EB5DB429}"/>
              </a:ext>
            </a:extLst>
          </p:cNvPr>
          <p:cNvSpPr txBox="1"/>
          <p:nvPr userDrawn="1"/>
        </p:nvSpPr>
        <p:spPr>
          <a:xfrm>
            <a:off x="516263" y="6102485"/>
            <a:ext cx="920526" cy="612775"/>
          </a:xfrm>
          <a:prstGeom prst="rect">
            <a:avLst/>
          </a:prstGeom>
        </p:spPr>
        <p:txBody>
          <a:bodyPr lIns="0" tIns="0" rIns="0" bIns="0"/>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8413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68211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25234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336423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4205605"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5046345"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5887720"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6728460"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457200" eaLnBrk="1" hangingPunct="1">
              <a:defRPr/>
            </a:pPr>
            <a:fld id="{E74BB9AC-4199-4676-B54D-0286C92018CE}" type="slidenum">
              <a:rPr lang="zh-CN" altLang="en-US" sz="2400" b="0" kern="100" spc="100" baseline="0" smtClean="0">
                <a:solidFill>
                  <a:schemeClr val="bg1"/>
                </a:solidFill>
                <a:latin typeface="Times New Roman" panose="02020603050405020304" pitchFamily="18" charset="0"/>
                <a:ea typeface="+mn-ea"/>
                <a:cs typeface="Times New Roman" panose="02020603050405020304" pitchFamily="18" charset="0"/>
                <a:sym typeface="+mn-lt"/>
              </a:rPr>
              <a:t>‹#›</a:t>
            </a:fld>
            <a:r>
              <a:rPr lang="en-US" altLang="zh-CN" sz="2400" b="0" kern="100" spc="100" baseline="0" dirty="0">
                <a:solidFill>
                  <a:schemeClr val="bg1"/>
                </a:solidFill>
                <a:latin typeface="Times New Roman" panose="02020603050405020304" pitchFamily="18" charset="0"/>
                <a:ea typeface="+mn-ea"/>
                <a:cs typeface="Times New Roman" panose="02020603050405020304" pitchFamily="18" charset="0"/>
                <a:sym typeface="+mn-lt"/>
              </a:rPr>
              <a:t>/22</a:t>
            </a:r>
            <a:endParaRPr lang="zh-CN" altLang="en-US" sz="2400" b="0" kern="100" spc="100" baseline="0" dirty="0">
              <a:solidFill>
                <a:schemeClr val="bg1"/>
              </a:solidFill>
              <a:latin typeface="Times New Roman" panose="02020603050405020304" pitchFamily="18" charset="0"/>
              <a:ea typeface="+mn-ea"/>
              <a:cs typeface="Times New Roman" panose="02020603050405020304" pitchFamily="18" charset="0"/>
              <a:sym typeface="+mn-lt"/>
            </a:endParaRPr>
          </a:p>
        </p:txBody>
      </p:sp>
      <p:pic>
        <p:nvPicPr>
          <p:cNvPr id="23" name="图片 22">
            <a:extLst>
              <a:ext uri="{FF2B5EF4-FFF2-40B4-BE49-F238E27FC236}">
                <a16:creationId xmlns:a16="http://schemas.microsoft.com/office/drawing/2014/main" id="{BC26D263-E8AD-85EE-C4BE-20784D65EF07}"/>
              </a:ext>
            </a:extLst>
          </p:cNvPr>
          <p:cNvPicPr>
            <a:picLocks noChangeAspect="1"/>
          </p:cNvPicPr>
          <p:nvPr userDrawn="1"/>
        </p:nvPicPr>
        <p:blipFill rotWithShape="1">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l="1311" t="-168" r="32501" b="168"/>
          <a:stretch/>
        </p:blipFill>
        <p:spPr>
          <a:xfrm>
            <a:off x="279104" y="157737"/>
            <a:ext cx="1517597" cy="1517597"/>
          </a:xfrm>
          <a:prstGeom prst="ellipse">
            <a:avLst/>
          </a:prstGeom>
        </p:spPr>
      </p:pic>
      <p:grpSp>
        <p:nvGrpSpPr>
          <p:cNvPr id="3" name="组合 2">
            <a:extLst>
              <a:ext uri="{FF2B5EF4-FFF2-40B4-BE49-F238E27FC236}">
                <a16:creationId xmlns:a16="http://schemas.microsoft.com/office/drawing/2014/main" id="{D49D78AE-08D2-D0AF-22C1-63FD6EF62D7C}"/>
              </a:ext>
            </a:extLst>
          </p:cNvPr>
          <p:cNvGrpSpPr/>
          <p:nvPr userDrawn="1"/>
        </p:nvGrpSpPr>
        <p:grpSpPr>
          <a:xfrm>
            <a:off x="-26976" y="3861842"/>
            <a:ext cx="2305390" cy="457200"/>
            <a:chOff x="-26976" y="1830314"/>
            <a:chExt cx="2305390" cy="457200"/>
          </a:xfrm>
        </p:grpSpPr>
        <p:grpSp>
          <p:nvGrpSpPr>
            <p:cNvPr id="24" name="组合 23">
              <a:extLst>
                <a:ext uri="{FF2B5EF4-FFF2-40B4-BE49-F238E27FC236}">
                  <a16:creationId xmlns:a16="http://schemas.microsoft.com/office/drawing/2014/main" id="{7033AF41-A52E-5C32-BFA9-32B8C6DDAFE3}"/>
                </a:ext>
              </a:extLst>
            </p:cNvPr>
            <p:cNvGrpSpPr/>
            <p:nvPr userDrawn="1"/>
          </p:nvGrpSpPr>
          <p:grpSpPr>
            <a:xfrm>
              <a:off x="-2" y="1830314"/>
              <a:ext cx="2278416" cy="457200"/>
              <a:chOff x="0" y="2507187"/>
              <a:chExt cx="1599949" cy="457200"/>
            </a:xfrm>
          </p:grpSpPr>
          <p:sp>
            <p:nvSpPr>
              <p:cNvPr id="25" name="椭圆 24">
                <a:extLst>
                  <a:ext uri="{FF2B5EF4-FFF2-40B4-BE49-F238E27FC236}">
                    <a16:creationId xmlns:a16="http://schemas.microsoft.com/office/drawing/2014/main" id="{046FEAC3-2199-49D5-AE77-C4E31734721B}"/>
                  </a:ext>
                </a:extLst>
              </p:cNvPr>
              <p:cNvSpPr/>
              <p:nvPr userDrawn="1"/>
            </p:nvSpPr>
            <p:spPr bwMode="auto">
              <a:xfrm>
                <a:off x="1105114" y="2507187"/>
                <a:ext cx="494835" cy="4572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矩形 25">
                <a:extLst>
                  <a:ext uri="{FF2B5EF4-FFF2-40B4-BE49-F238E27FC236}">
                    <a16:creationId xmlns:a16="http://schemas.microsoft.com/office/drawing/2014/main" id="{9C1A5708-64E8-0FBC-8482-553CD777DDBE}"/>
                  </a:ext>
                </a:extLst>
              </p:cNvPr>
              <p:cNvSpPr/>
              <p:nvPr/>
            </p:nvSpPr>
            <p:spPr bwMode="auto">
              <a:xfrm>
                <a:off x="0" y="2507187"/>
                <a:ext cx="1371475" cy="45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弧形 26">
                <a:extLst>
                  <a:ext uri="{FF2B5EF4-FFF2-40B4-BE49-F238E27FC236}">
                    <a16:creationId xmlns:a16="http://schemas.microsoft.com/office/drawing/2014/main" id="{F6774B2E-325F-CA11-3287-831B739C6068}"/>
                  </a:ext>
                </a:extLst>
              </p:cNvPr>
              <p:cNvSpPr/>
              <p:nvPr/>
            </p:nvSpPr>
            <p:spPr bwMode="auto">
              <a:xfrm rot="2141163">
                <a:off x="1159252" y="2557277"/>
                <a:ext cx="249360" cy="353844"/>
              </a:xfrm>
              <a:prstGeom prst="arc">
                <a:avLst>
                  <a:gd name="adj1" fmla="val 16455153"/>
                  <a:gd name="adj2" fmla="val 858707"/>
                </a:avLst>
              </a:prstGeom>
              <a:ln w="44450" cap="rnd">
                <a:solidFill>
                  <a:srgbClr val="002060"/>
                </a:solidFill>
                <a:round/>
              </a:ln>
              <a:effectLst>
                <a:outerShdw blurRad="50800" dist="38100" dir="2700000" sx="75000" sy="7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9" name="文本框 28">
              <a:extLst>
                <a:ext uri="{FF2B5EF4-FFF2-40B4-BE49-F238E27FC236}">
                  <a16:creationId xmlns:a16="http://schemas.microsoft.com/office/drawing/2014/main" id="{ABC8C0AA-2368-40D0-3BE4-BCBEA34298FE}"/>
                </a:ext>
              </a:extLst>
            </p:cNvPr>
            <p:cNvSpPr txBox="1"/>
            <p:nvPr userDrawn="1"/>
          </p:nvSpPr>
          <p:spPr>
            <a:xfrm>
              <a:off x="-26976" y="1857271"/>
              <a:ext cx="2102782" cy="400110"/>
            </a:xfrm>
            <a:prstGeom prst="rect">
              <a:avLst/>
            </a:prstGeom>
            <a:noFill/>
          </p:spPr>
          <p:txBody>
            <a:bodyPr wrap="square" rtlCol="0">
              <a:spAutoFit/>
            </a:bodyPr>
            <a:lstStyle/>
            <a:p>
              <a:pPr marL="0" algn="l" defTabSz="914400" rtl="0" eaLnBrk="1" latinLnBrk="0" hangingPunct="1"/>
              <a:r>
                <a:rPr lang="zh-CN" altLang="en-US" sz="2000" b="1" kern="1200" dirty="0">
                  <a:solidFill>
                    <a:srgbClr val="31486D"/>
                  </a:solidFill>
                  <a:latin typeface="微软雅黑" panose="020B0503020204020204" pitchFamily="34" charset="-122"/>
                  <a:ea typeface="微软雅黑" panose="020B0503020204020204" pitchFamily="34" charset="-122"/>
                  <a:cs typeface="+mn-cs"/>
                </a:rPr>
                <a:t>技术落实与测试</a:t>
              </a:r>
            </a:p>
          </p:txBody>
        </p:sp>
      </p:grpSp>
      <p:sp>
        <p:nvSpPr>
          <p:cNvPr id="7" name="矩形 6">
            <a:extLst>
              <a:ext uri="{FF2B5EF4-FFF2-40B4-BE49-F238E27FC236}">
                <a16:creationId xmlns:a16="http://schemas.microsoft.com/office/drawing/2014/main" id="{C1E1946B-2183-74FF-52C2-C593B74E65DD}"/>
              </a:ext>
            </a:extLst>
          </p:cNvPr>
          <p:cNvSpPr/>
          <p:nvPr userDrawn="1"/>
        </p:nvSpPr>
        <p:spPr>
          <a:xfrm>
            <a:off x="2215296" y="709809"/>
            <a:ext cx="8774684" cy="77536"/>
          </a:xfrm>
          <a:prstGeom prst="rect">
            <a:avLst/>
          </a:pr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256534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9" name="矩形 8">
            <a:extLst>
              <a:ext uri="{FF2B5EF4-FFF2-40B4-BE49-F238E27FC236}">
                <a16:creationId xmlns:a16="http://schemas.microsoft.com/office/drawing/2014/main" id="{2E46FD29-E583-94EB-5B3E-B94AC7B23697}"/>
              </a:ext>
            </a:extLst>
          </p:cNvPr>
          <p:cNvSpPr/>
          <p:nvPr userDrawn="1"/>
        </p:nvSpPr>
        <p:spPr>
          <a:xfrm>
            <a:off x="0" y="0"/>
            <a:ext cx="207580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72E4C96A-4651-F055-5F53-7A26D7358C9E}"/>
              </a:ext>
            </a:extLst>
          </p:cNvPr>
          <p:cNvGrpSpPr/>
          <p:nvPr userDrawn="1"/>
        </p:nvGrpSpPr>
        <p:grpSpPr>
          <a:xfrm>
            <a:off x="0" y="1877556"/>
            <a:ext cx="2075806" cy="2390661"/>
            <a:chOff x="-46206" y="1877556"/>
            <a:chExt cx="1999259" cy="2390661"/>
          </a:xfrm>
        </p:grpSpPr>
        <p:sp>
          <p:nvSpPr>
            <p:cNvPr id="10" name="文本框 9">
              <a:extLst>
                <a:ext uri="{FF2B5EF4-FFF2-40B4-BE49-F238E27FC236}">
                  <a16:creationId xmlns:a16="http://schemas.microsoft.com/office/drawing/2014/main" id="{DFF6201C-5135-D67B-82AF-6B78E2593F8F}"/>
                </a:ext>
              </a:extLst>
            </p:cNvPr>
            <p:cNvSpPr txBox="1"/>
            <p:nvPr userDrawn="1"/>
          </p:nvSpPr>
          <p:spPr>
            <a:xfrm>
              <a:off x="-36592" y="1877556"/>
              <a:ext cx="1989645" cy="400110"/>
            </a:xfrm>
            <a:prstGeom prst="rect">
              <a:avLst/>
            </a:prstGeom>
            <a:noFill/>
          </p:spPr>
          <p:txBody>
            <a:bodyPr wrap="square" rtlCol="0">
              <a:spAutoFit/>
            </a:bodyP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rPr>
                <a:t>项目背景与目标</a:t>
              </a:r>
            </a:p>
          </p:txBody>
        </p:sp>
        <p:sp>
          <p:nvSpPr>
            <p:cNvPr id="11" name="文本框 10">
              <a:extLst>
                <a:ext uri="{FF2B5EF4-FFF2-40B4-BE49-F238E27FC236}">
                  <a16:creationId xmlns:a16="http://schemas.microsoft.com/office/drawing/2014/main" id="{4F13021A-5A03-A8A3-C997-6CCD09155B15}"/>
                </a:ext>
              </a:extLst>
            </p:cNvPr>
            <p:cNvSpPr txBox="1"/>
            <p:nvPr userDrawn="1"/>
          </p:nvSpPr>
          <p:spPr>
            <a:xfrm>
              <a:off x="-46206" y="2862689"/>
              <a:ext cx="1980029" cy="400110"/>
            </a:xfrm>
            <a:prstGeom prst="rect">
              <a:avLst/>
            </a:prstGeom>
            <a:noFill/>
          </p:spPr>
          <p:txBody>
            <a:bodyPr wrap="none" rtlCol="0">
              <a:spAutoFit/>
            </a:bodyP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rPr>
                <a:t>团队分工与合作</a:t>
              </a:r>
            </a:p>
          </p:txBody>
        </p:sp>
        <p:sp>
          <p:nvSpPr>
            <p:cNvPr id="12" name="文本框 11">
              <a:extLst>
                <a:ext uri="{FF2B5EF4-FFF2-40B4-BE49-F238E27FC236}">
                  <a16:creationId xmlns:a16="http://schemas.microsoft.com/office/drawing/2014/main" id="{FC22DD6C-1D50-97A8-1342-DADB07C08621}"/>
                </a:ext>
              </a:extLst>
            </p:cNvPr>
            <p:cNvSpPr txBox="1"/>
            <p:nvPr userDrawn="1"/>
          </p:nvSpPr>
          <p:spPr>
            <a:xfrm>
              <a:off x="-26976" y="3868107"/>
              <a:ext cx="1980029" cy="400110"/>
            </a:xfrm>
            <a:prstGeom prst="rect">
              <a:avLst/>
            </a:prstGeom>
            <a:noFill/>
          </p:spPr>
          <p:txBody>
            <a:bodyPr wrap="none" rtlCol="0">
              <a:spAutoFit/>
            </a:bodyPr>
            <a:lstStyle/>
            <a:p>
              <a:pPr algn="ctr"/>
              <a:r>
                <a:rPr lang="zh-CN" altLang="en-US" sz="2000" dirty="0">
                  <a:solidFill>
                    <a:schemeClr val="bg1"/>
                  </a:solidFill>
                  <a:latin typeface="微软雅黑 Light" panose="020B0502040204020203" pitchFamily="34" charset="-122"/>
                  <a:ea typeface="微软雅黑 Light" panose="020B0502040204020203" pitchFamily="34" charset="-122"/>
                </a:rPr>
                <a:t>技术落实与测试</a:t>
              </a:r>
            </a:p>
          </p:txBody>
        </p:sp>
      </p:grpSp>
      <p:sp>
        <p:nvSpPr>
          <p:cNvPr id="20" name="Slide Number Placeholder 3">
            <a:extLst>
              <a:ext uri="{FF2B5EF4-FFF2-40B4-BE49-F238E27FC236}">
                <a16:creationId xmlns:a16="http://schemas.microsoft.com/office/drawing/2014/main" id="{535B24DB-14A8-3BF0-F711-1938EB5DB429}"/>
              </a:ext>
            </a:extLst>
          </p:cNvPr>
          <p:cNvSpPr txBox="1"/>
          <p:nvPr userDrawn="1"/>
        </p:nvSpPr>
        <p:spPr>
          <a:xfrm>
            <a:off x="516263" y="6102485"/>
            <a:ext cx="920526" cy="612775"/>
          </a:xfrm>
          <a:prstGeom prst="rect">
            <a:avLst/>
          </a:prstGeom>
        </p:spPr>
        <p:txBody>
          <a:bodyPr lIns="0" tIns="0" rIns="0" bIns="0"/>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8413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68211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252349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336423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4205605"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5046345"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5887720"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6728460" algn="l" defTabSz="1682115"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457200" eaLnBrk="1" hangingPunct="1">
              <a:defRPr/>
            </a:pPr>
            <a:fld id="{E74BB9AC-4199-4676-B54D-0286C92018CE}" type="slidenum">
              <a:rPr lang="zh-CN" altLang="en-US" sz="2400" b="0" kern="100" spc="100" baseline="0" smtClean="0">
                <a:solidFill>
                  <a:schemeClr val="bg1"/>
                </a:solidFill>
                <a:latin typeface="Times New Roman" panose="02020603050405020304" pitchFamily="18" charset="0"/>
                <a:ea typeface="+mn-ea"/>
                <a:cs typeface="Times New Roman" panose="02020603050405020304" pitchFamily="18" charset="0"/>
                <a:sym typeface="+mn-lt"/>
              </a:rPr>
              <a:t>‹#›</a:t>
            </a:fld>
            <a:r>
              <a:rPr lang="en-US" altLang="zh-CN" sz="2400" b="0" kern="100" spc="100" baseline="0" dirty="0">
                <a:solidFill>
                  <a:schemeClr val="bg1"/>
                </a:solidFill>
                <a:latin typeface="Times New Roman" panose="02020603050405020304" pitchFamily="18" charset="0"/>
                <a:ea typeface="+mn-ea"/>
                <a:cs typeface="Times New Roman" panose="02020603050405020304" pitchFamily="18" charset="0"/>
                <a:sym typeface="+mn-lt"/>
              </a:rPr>
              <a:t>/22</a:t>
            </a:r>
            <a:endParaRPr lang="zh-CN" altLang="en-US" sz="2400" b="0" kern="100" spc="100" baseline="0" dirty="0">
              <a:solidFill>
                <a:schemeClr val="bg1"/>
              </a:solidFill>
              <a:latin typeface="Times New Roman" panose="02020603050405020304" pitchFamily="18" charset="0"/>
              <a:ea typeface="+mn-ea"/>
              <a:cs typeface="Times New Roman" panose="02020603050405020304" pitchFamily="18" charset="0"/>
              <a:sym typeface="+mn-lt"/>
            </a:endParaRPr>
          </a:p>
        </p:txBody>
      </p:sp>
      <p:pic>
        <p:nvPicPr>
          <p:cNvPr id="23" name="图片 22">
            <a:extLst>
              <a:ext uri="{FF2B5EF4-FFF2-40B4-BE49-F238E27FC236}">
                <a16:creationId xmlns:a16="http://schemas.microsoft.com/office/drawing/2014/main" id="{BC26D263-E8AD-85EE-C4BE-20784D65EF07}"/>
              </a:ext>
            </a:extLst>
          </p:cNvPr>
          <p:cNvPicPr>
            <a:picLocks noChangeAspect="1"/>
          </p:cNvPicPr>
          <p:nvPr userDrawn="1"/>
        </p:nvPicPr>
        <p:blipFill rotWithShape="1">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l="1311" t="-168" r="32501" b="168"/>
          <a:stretch/>
        </p:blipFill>
        <p:spPr>
          <a:xfrm>
            <a:off x="279104" y="157737"/>
            <a:ext cx="1517597" cy="1517597"/>
          </a:xfrm>
          <a:prstGeom prst="ellipse">
            <a:avLst/>
          </a:prstGeom>
        </p:spPr>
      </p:pic>
      <p:grpSp>
        <p:nvGrpSpPr>
          <p:cNvPr id="3" name="组合 2">
            <a:extLst>
              <a:ext uri="{FF2B5EF4-FFF2-40B4-BE49-F238E27FC236}">
                <a16:creationId xmlns:a16="http://schemas.microsoft.com/office/drawing/2014/main" id="{84BCA9E5-A525-6C39-E917-346D19C54507}"/>
              </a:ext>
            </a:extLst>
          </p:cNvPr>
          <p:cNvGrpSpPr/>
          <p:nvPr userDrawn="1"/>
        </p:nvGrpSpPr>
        <p:grpSpPr>
          <a:xfrm>
            <a:off x="-26976" y="4797946"/>
            <a:ext cx="2305390" cy="457200"/>
            <a:chOff x="-26976" y="1830314"/>
            <a:chExt cx="2305390" cy="457200"/>
          </a:xfrm>
        </p:grpSpPr>
        <p:grpSp>
          <p:nvGrpSpPr>
            <p:cNvPr id="24" name="组合 23">
              <a:extLst>
                <a:ext uri="{FF2B5EF4-FFF2-40B4-BE49-F238E27FC236}">
                  <a16:creationId xmlns:a16="http://schemas.microsoft.com/office/drawing/2014/main" id="{7033AF41-A52E-5C32-BFA9-32B8C6DDAFE3}"/>
                </a:ext>
              </a:extLst>
            </p:cNvPr>
            <p:cNvGrpSpPr/>
            <p:nvPr userDrawn="1"/>
          </p:nvGrpSpPr>
          <p:grpSpPr>
            <a:xfrm>
              <a:off x="-2" y="1830314"/>
              <a:ext cx="2278416" cy="457200"/>
              <a:chOff x="0" y="2507187"/>
              <a:chExt cx="1599949" cy="457200"/>
            </a:xfrm>
          </p:grpSpPr>
          <p:sp>
            <p:nvSpPr>
              <p:cNvPr id="25" name="椭圆 24">
                <a:extLst>
                  <a:ext uri="{FF2B5EF4-FFF2-40B4-BE49-F238E27FC236}">
                    <a16:creationId xmlns:a16="http://schemas.microsoft.com/office/drawing/2014/main" id="{046FEAC3-2199-49D5-AE77-C4E31734721B}"/>
                  </a:ext>
                </a:extLst>
              </p:cNvPr>
              <p:cNvSpPr/>
              <p:nvPr userDrawn="1"/>
            </p:nvSpPr>
            <p:spPr bwMode="auto">
              <a:xfrm>
                <a:off x="1105114" y="2507187"/>
                <a:ext cx="494835" cy="4572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矩形 25">
                <a:extLst>
                  <a:ext uri="{FF2B5EF4-FFF2-40B4-BE49-F238E27FC236}">
                    <a16:creationId xmlns:a16="http://schemas.microsoft.com/office/drawing/2014/main" id="{9C1A5708-64E8-0FBC-8482-553CD777DDBE}"/>
                  </a:ext>
                </a:extLst>
              </p:cNvPr>
              <p:cNvSpPr/>
              <p:nvPr/>
            </p:nvSpPr>
            <p:spPr bwMode="auto">
              <a:xfrm>
                <a:off x="0" y="2507187"/>
                <a:ext cx="1371475" cy="45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7" name="弧形 26">
                <a:extLst>
                  <a:ext uri="{FF2B5EF4-FFF2-40B4-BE49-F238E27FC236}">
                    <a16:creationId xmlns:a16="http://schemas.microsoft.com/office/drawing/2014/main" id="{F6774B2E-325F-CA11-3287-831B739C6068}"/>
                  </a:ext>
                </a:extLst>
              </p:cNvPr>
              <p:cNvSpPr/>
              <p:nvPr/>
            </p:nvSpPr>
            <p:spPr bwMode="auto">
              <a:xfrm rot="2141163">
                <a:off x="1159252" y="2557277"/>
                <a:ext cx="249360" cy="353844"/>
              </a:xfrm>
              <a:prstGeom prst="arc">
                <a:avLst>
                  <a:gd name="adj1" fmla="val 16455153"/>
                  <a:gd name="adj2" fmla="val 858707"/>
                </a:avLst>
              </a:prstGeom>
              <a:ln w="44450" cap="rnd">
                <a:solidFill>
                  <a:srgbClr val="002060"/>
                </a:solidFill>
                <a:round/>
              </a:ln>
              <a:effectLst>
                <a:outerShdw blurRad="50800" dist="38100" dir="2700000" sx="75000" sy="7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29" name="文本框 28">
              <a:extLst>
                <a:ext uri="{FF2B5EF4-FFF2-40B4-BE49-F238E27FC236}">
                  <a16:creationId xmlns:a16="http://schemas.microsoft.com/office/drawing/2014/main" id="{ABC8C0AA-2368-40D0-3BE4-BCBEA34298FE}"/>
                </a:ext>
              </a:extLst>
            </p:cNvPr>
            <p:cNvSpPr txBox="1"/>
            <p:nvPr userDrawn="1"/>
          </p:nvSpPr>
          <p:spPr>
            <a:xfrm>
              <a:off x="-26976" y="1857271"/>
              <a:ext cx="2102782" cy="400110"/>
            </a:xfrm>
            <a:prstGeom prst="rect">
              <a:avLst/>
            </a:prstGeom>
            <a:noFill/>
          </p:spPr>
          <p:txBody>
            <a:bodyPr wrap="square" rtlCol="0">
              <a:spAutoFit/>
            </a:bodyPr>
            <a:lstStyle/>
            <a:p>
              <a:pPr marL="0" algn="l" defTabSz="914400" rtl="0" eaLnBrk="1" latinLnBrk="0" hangingPunct="1"/>
              <a:r>
                <a:rPr lang="zh-CN" altLang="en-US" sz="2000" b="1" kern="1200" dirty="0">
                  <a:solidFill>
                    <a:srgbClr val="31486D"/>
                  </a:solidFill>
                  <a:latin typeface="微软雅黑" panose="020B0503020204020204" pitchFamily="34" charset="-122"/>
                  <a:ea typeface="微软雅黑" panose="020B0503020204020204" pitchFamily="34" charset="-122"/>
                  <a:cs typeface="+mn-cs"/>
                </a:rPr>
                <a:t>成员心得与总结</a:t>
              </a:r>
            </a:p>
          </p:txBody>
        </p:sp>
      </p:grpSp>
      <p:sp>
        <p:nvSpPr>
          <p:cNvPr id="7" name="矩形 6">
            <a:extLst>
              <a:ext uri="{FF2B5EF4-FFF2-40B4-BE49-F238E27FC236}">
                <a16:creationId xmlns:a16="http://schemas.microsoft.com/office/drawing/2014/main" id="{F2155DE3-94A9-8069-6F0F-F494BD2C0466}"/>
              </a:ext>
            </a:extLst>
          </p:cNvPr>
          <p:cNvSpPr/>
          <p:nvPr userDrawn="1"/>
        </p:nvSpPr>
        <p:spPr>
          <a:xfrm>
            <a:off x="2215296" y="709809"/>
            <a:ext cx="8774684" cy="77536"/>
          </a:xfrm>
          <a:prstGeom prst="rect">
            <a:avLst/>
          </a:pr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280303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10134"/>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2" y="4590526"/>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1552437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2949455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0"/>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679" y="2505655"/>
            <a:ext cx="5157116" cy="3685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7"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1397" y="2505655"/>
            <a:ext cx="5182513" cy="3685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0094978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BF1B531-DC74-46AE-A8FE-533A60662D83}" type="datetimeFigureOut">
              <a:rPr lang="zh-CN" altLang="en-US" smtClean="0">
                <a:solidFill>
                  <a:prstClr val="black">
                    <a:tint val="75000"/>
                  </a:prstClr>
                </a:solidFill>
              </a:rPr>
              <a:pPr/>
              <a:t>2022-09-14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1B047AE8-B8A8-4062-9A66-CB44F67C37C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1692491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0"/>
            <a:ext cx="10514231" cy="132587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4BF1B531-DC74-46AE-A8FE-533A60662D83}" type="datetimeFigureOut">
              <a:rPr lang="zh-CN" altLang="en-US" smtClean="0">
                <a:solidFill>
                  <a:prstClr val="black">
                    <a:tint val="75000"/>
                  </a:prstClr>
                </a:solidFill>
              </a:rPr>
              <a:pPr defTabSz="914400"/>
              <a:t>2022-09-14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1B047AE8-B8A8-4062-9A66-CB44F67C37C8}"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1134178709"/>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4" r:id="rId3"/>
    <p:sldLayoutId id="2147483675" r:id="rId4"/>
    <p:sldLayoutId id="2147483676"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emf"/><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1FDA21F9-DE72-4DD5-9E76-FA62F0A6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682"/>
            <a:ext cx="12190413" cy="5300934"/>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58863"/>
          <a:stretch/>
        </p:blipFill>
        <p:spPr>
          <a:xfrm>
            <a:off x="-34111" y="4046469"/>
            <a:ext cx="12269330" cy="2827871"/>
          </a:xfrm>
          <a:prstGeom prst="rect">
            <a:avLst/>
          </a:prstGeom>
        </p:spPr>
      </p:pic>
      <p:sp>
        <p:nvSpPr>
          <p:cNvPr id="5" name="矩形 4"/>
          <p:cNvSpPr/>
          <p:nvPr/>
        </p:nvSpPr>
        <p:spPr>
          <a:xfrm>
            <a:off x="0" y="5869966"/>
            <a:ext cx="12254680" cy="1004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1" name="TextBox 13"/>
          <p:cNvSpPr txBox="1">
            <a:spLocks noChangeArrowheads="1"/>
          </p:cNvSpPr>
          <p:nvPr/>
        </p:nvSpPr>
        <p:spPr bwMode="auto">
          <a:xfrm>
            <a:off x="6418314" y="4906892"/>
            <a:ext cx="5717529" cy="700769"/>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hangingPunct="1">
              <a:lnSpc>
                <a:spcPct val="120000"/>
              </a:lnSpc>
            </a:pPr>
            <a:r>
              <a:rPr lang="zh-CN" altLang="en-US" sz="3600" dirty="0">
                <a:ln w="0"/>
                <a:solidFill>
                  <a:srgbClr val="394A51"/>
                </a:solidFill>
                <a:latin typeface="冬青黑体简体中文 W6" panose="020B0600000000000000" pitchFamily="34" charset="-122"/>
                <a:ea typeface="冬青黑体简体中文 W6" panose="020B0600000000000000" pitchFamily="34" charset="-122"/>
                <a:cs typeface="Segoe UI Black" panose="020B0A02040204020203" pitchFamily="34" charset="0"/>
              </a:rPr>
              <a:t>新能源多时空尺度出力预测</a:t>
            </a:r>
          </a:p>
        </p:txBody>
      </p:sp>
      <p:sp>
        <p:nvSpPr>
          <p:cNvPr id="92" name="文本框 91"/>
          <p:cNvSpPr txBox="1"/>
          <p:nvPr/>
        </p:nvSpPr>
        <p:spPr>
          <a:xfrm>
            <a:off x="7088802" y="5995810"/>
            <a:ext cx="4396246" cy="276999"/>
          </a:xfrm>
          <a:prstGeom prst="rect">
            <a:avLst/>
          </a:prstGeom>
          <a:noFill/>
        </p:spPr>
        <p:txBody>
          <a:bodyPr wrap="square" rtlCol="0">
            <a:spAutoFit/>
          </a:bodyPr>
          <a:lstStyle>
            <a:defPPr>
              <a:defRPr lang="zh-CN"/>
            </a:defPPr>
            <a:lvl1pPr>
              <a:defRPr sz="3200" b="1" spc="-110">
                <a:solidFill>
                  <a:schemeClr val="bg1">
                    <a:alpha val="81000"/>
                  </a:schemeClr>
                </a:solidFill>
                <a:latin typeface="NanLiHei_Eurostile" panose="02010600030101010101" pitchFamily="2" charset="-122"/>
                <a:ea typeface="NanLiHei_Eurostile" panose="02010600030101010101" pitchFamily="2" charset="-122"/>
              </a:defRPr>
            </a:lvl1pPr>
          </a:lstStyle>
          <a:p>
            <a:pPr algn="dist" defTabSz="685800"/>
            <a:r>
              <a:rPr lang="en-US" altLang="zh-CN" sz="1200" b="0" spc="0" dirty="0">
                <a:solidFill>
                  <a:srgbClr val="7A9BB2"/>
                </a:solidFill>
                <a:latin typeface="Arial" panose="020B0604020202020204" pitchFamily="34" charset="0"/>
                <a:cs typeface="Arial" panose="020B0604020202020204" pitchFamily="34" charset="0"/>
              </a:rPr>
              <a:t>Click here to modify the text , you may post text here</a:t>
            </a:r>
            <a:endParaRPr lang="zh-CN" altLang="en-US" sz="1200" b="0" spc="0" dirty="0">
              <a:solidFill>
                <a:srgbClr val="BACBD7"/>
              </a:solidFill>
              <a:latin typeface="Arial" panose="020B0604020202020204" pitchFamily="34" charset="0"/>
              <a:cs typeface="Arial" panose="020B0604020202020204" pitchFamily="34" charset="0"/>
            </a:endParaRPr>
          </a:p>
        </p:txBody>
      </p:sp>
      <p:grpSp>
        <p:nvGrpSpPr>
          <p:cNvPr id="7" name="组合 6"/>
          <p:cNvGrpSpPr/>
          <p:nvPr/>
        </p:nvGrpSpPr>
        <p:grpSpPr>
          <a:xfrm>
            <a:off x="1005326" y="2082276"/>
            <a:ext cx="4023789" cy="3361516"/>
            <a:chOff x="1005455" y="2081794"/>
            <a:chExt cx="4024313" cy="3360738"/>
          </a:xfrm>
        </p:grpSpPr>
        <p:grpSp>
          <p:nvGrpSpPr>
            <p:cNvPr id="52" name="组合 51"/>
            <p:cNvGrpSpPr/>
            <p:nvPr/>
          </p:nvGrpSpPr>
          <p:grpSpPr>
            <a:xfrm>
              <a:off x="1005455" y="2081794"/>
              <a:ext cx="4024313" cy="3360738"/>
              <a:chOff x="1005455" y="2081794"/>
              <a:chExt cx="4024313" cy="3360738"/>
            </a:xfrm>
          </p:grpSpPr>
          <p:sp>
            <p:nvSpPr>
              <p:cNvPr id="14" name="任意多边形 13"/>
              <p:cNvSpPr/>
              <p:nvPr/>
            </p:nvSpPr>
            <p:spPr>
              <a:xfrm>
                <a:off x="1009547" y="4625975"/>
                <a:ext cx="3956128" cy="403225"/>
              </a:xfrm>
              <a:custGeom>
                <a:avLst/>
                <a:gdLst>
                  <a:gd name="connsiteX0" fmla="*/ 0 w 4010025"/>
                  <a:gd name="connsiteY0" fmla="*/ 19050 h 428625"/>
                  <a:gd name="connsiteX1" fmla="*/ 95250 w 4010025"/>
                  <a:gd name="connsiteY1" fmla="*/ 428625 h 428625"/>
                  <a:gd name="connsiteX2" fmla="*/ 4010025 w 4010025"/>
                  <a:gd name="connsiteY2" fmla="*/ 428625 h 428625"/>
                  <a:gd name="connsiteX3" fmla="*/ 4010025 w 4010025"/>
                  <a:gd name="connsiteY3" fmla="*/ 0 h 428625"/>
                  <a:gd name="connsiteX4" fmla="*/ 0 w 4010025"/>
                  <a:gd name="connsiteY4" fmla="*/ 19050 h 428625"/>
                  <a:gd name="connsiteX0" fmla="*/ 0 w 4000500"/>
                  <a:gd name="connsiteY0" fmla="*/ 19050 h 428625"/>
                  <a:gd name="connsiteX1" fmla="*/ 85725 w 4000500"/>
                  <a:gd name="connsiteY1" fmla="*/ 428625 h 428625"/>
                  <a:gd name="connsiteX2" fmla="*/ 4000500 w 4000500"/>
                  <a:gd name="connsiteY2" fmla="*/ 428625 h 428625"/>
                  <a:gd name="connsiteX3" fmla="*/ 4000500 w 4000500"/>
                  <a:gd name="connsiteY3" fmla="*/ 0 h 428625"/>
                  <a:gd name="connsiteX4" fmla="*/ 0 w 4000500"/>
                  <a:gd name="connsiteY4" fmla="*/ 19050 h 428625"/>
                  <a:gd name="connsiteX0" fmla="*/ 443 w 4000943"/>
                  <a:gd name="connsiteY0" fmla="*/ 19050 h 428625"/>
                  <a:gd name="connsiteX1" fmla="*/ 86168 w 4000943"/>
                  <a:gd name="connsiteY1" fmla="*/ 428625 h 428625"/>
                  <a:gd name="connsiteX2" fmla="*/ 4000943 w 4000943"/>
                  <a:gd name="connsiteY2" fmla="*/ 428625 h 428625"/>
                  <a:gd name="connsiteX3" fmla="*/ 4000943 w 4000943"/>
                  <a:gd name="connsiteY3" fmla="*/ 0 h 428625"/>
                  <a:gd name="connsiteX4" fmla="*/ 443 w 4000943"/>
                  <a:gd name="connsiteY4" fmla="*/ 19050 h 428625"/>
                  <a:gd name="connsiteX0" fmla="*/ 4686 w 4005186"/>
                  <a:gd name="connsiteY0" fmla="*/ 19050 h 428625"/>
                  <a:gd name="connsiteX1" fmla="*/ 90411 w 4005186"/>
                  <a:gd name="connsiteY1" fmla="*/ 428625 h 428625"/>
                  <a:gd name="connsiteX2" fmla="*/ 4005186 w 4005186"/>
                  <a:gd name="connsiteY2" fmla="*/ 428625 h 428625"/>
                  <a:gd name="connsiteX3" fmla="*/ 4005186 w 4005186"/>
                  <a:gd name="connsiteY3" fmla="*/ 0 h 428625"/>
                  <a:gd name="connsiteX4" fmla="*/ 4686 w 4005186"/>
                  <a:gd name="connsiteY4" fmla="*/ 19050 h 428625"/>
                  <a:gd name="connsiteX0" fmla="*/ 1510 w 4002010"/>
                  <a:gd name="connsiteY0" fmla="*/ 19050 h 428625"/>
                  <a:gd name="connsiteX1" fmla="*/ 112635 w 4002010"/>
                  <a:gd name="connsiteY1" fmla="*/ 422275 h 428625"/>
                  <a:gd name="connsiteX2" fmla="*/ 4002010 w 4002010"/>
                  <a:gd name="connsiteY2" fmla="*/ 428625 h 428625"/>
                  <a:gd name="connsiteX3" fmla="*/ 4002010 w 4002010"/>
                  <a:gd name="connsiteY3" fmla="*/ 0 h 428625"/>
                  <a:gd name="connsiteX4" fmla="*/ 1510 w 4002010"/>
                  <a:gd name="connsiteY4" fmla="*/ 19050 h 428625"/>
                  <a:gd name="connsiteX0" fmla="*/ 5817 w 4006317"/>
                  <a:gd name="connsiteY0" fmla="*/ 19050 h 428625"/>
                  <a:gd name="connsiteX1" fmla="*/ 116942 w 4006317"/>
                  <a:gd name="connsiteY1" fmla="*/ 422275 h 428625"/>
                  <a:gd name="connsiteX2" fmla="*/ 4006317 w 4006317"/>
                  <a:gd name="connsiteY2" fmla="*/ 428625 h 428625"/>
                  <a:gd name="connsiteX3" fmla="*/ 4006317 w 4006317"/>
                  <a:gd name="connsiteY3" fmla="*/ 0 h 428625"/>
                  <a:gd name="connsiteX4" fmla="*/ 5817 w 4006317"/>
                  <a:gd name="connsiteY4" fmla="*/ 19050 h 428625"/>
                  <a:gd name="connsiteX0" fmla="*/ 5817 w 4006317"/>
                  <a:gd name="connsiteY0" fmla="*/ 2936 h 412511"/>
                  <a:gd name="connsiteX1" fmla="*/ 116942 w 4006317"/>
                  <a:gd name="connsiteY1" fmla="*/ 406161 h 412511"/>
                  <a:gd name="connsiteX2" fmla="*/ 4006317 w 4006317"/>
                  <a:gd name="connsiteY2" fmla="*/ 412511 h 412511"/>
                  <a:gd name="connsiteX3" fmla="*/ 3955517 w 4006317"/>
                  <a:gd name="connsiteY3" fmla="*/ 0 h 412511"/>
                  <a:gd name="connsiteX4" fmla="*/ 5817 w 4006317"/>
                  <a:gd name="connsiteY4" fmla="*/ 2936 h 412511"/>
                  <a:gd name="connsiteX0" fmla="*/ 5817 w 3961867"/>
                  <a:gd name="connsiteY0" fmla="*/ 2936 h 409288"/>
                  <a:gd name="connsiteX1" fmla="*/ 116942 w 3961867"/>
                  <a:gd name="connsiteY1" fmla="*/ 406161 h 409288"/>
                  <a:gd name="connsiteX2" fmla="*/ 3961867 w 3961867"/>
                  <a:gd name="connsiteY2" fmla="*/ 409288 h 409288"/>
                  <a:gd name="connsiteX3" fmla="*/ 3955517 w 3961867"/>
                  <a:gd name="connsiteY3" fmla="*/ 0 h 409288"/>
                  <a:gd name="connsiteX4" fmla="*/ 5817 w 3961867"/>
                  <a:gd name="connsiteY4" fmla="*/ 2936 h 409288"/>
                  <a:gd name="connsiteX0" fmla="*/ 5817 w 3956128"/>
                  <a:gd name="connsiteY0" fmla="*/ 2936 h 409288"/>
                  <a:gd name="connsiteX1" fmla="*/ 116942 w 3956128"/>
                  <a:gd name="connsiteY1" fmla="*/ 406161 h 409288"/>
                  <a:gd name="connsiteX2" fmla="*/ 3955517 w 3956128"/>
                  <a:gd name="connsiteY2" fmla="*/ 409288 h 409288"/>
                  <a:gd name="connsiteX3" fmla="*/ 3955517 w 3956128"/>
                  <a:gd name="connsiteY3" fmla="*/ 0 h 409288"/>
                  <a:gd name="connsiteX4" fmla="*/ 5817 w 3956128"/>
                  <a:gd name="connsiteY4" fmla="*/ 2936 h 409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128" h="409288">
                    <a:moveTo>
                      <a:pt x="5817" y="2936"/>
                    </a:moveTo>
                    <a:cubicBezTo>
                      <a:pt x="-533" y="171211"/>
                      <a:pt x="-25933" y="342661"/>
                      <a:pt x="116942" y="406161"/>
                    </a:cubicBezTo>
                    <a:lnTo>
                      <a:pt x="3955517" y="409288"/>
                    </a:lnTo>
                    <a:cubicBezTo>
                      <a:pt x="3953400" y="272859"/>
                      <a:pt x="3957634" y="136429"/>
                      <a:pt x="3955517" y="0"/>
                    </a:cubicBezTo>
                    <a:lnTo>
                      <a:pt x="5817" y="2936"/>
                    </a:lnTo>
                    <a:close/>
                  </a:path>
                </a:pathLst>
              </a:cu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51" name="组合 50"/>
              <p:cNvGrpSpPr/>
              <p:nvPr/>
            </p:nvGrpSpPr>
            <p:grpSpPr>
              <a:xfrm>
                <a:off x="1005455" y="2081794"/>
                <a:ext cx="4024313" cy="3360738"/>
                <a:chOff x="768351" y="2090738"/>
                <a:chExt cx="4024313" cy="3360738"/>
              </a:xfrm>
            </p:grpSpPr>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5038" y="4886325"/>
                  <a:ext cx="11509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
                <p:cNvSpPr>
                  <a:spLocks noChangeArrowheads="1"/>
                </p:cNvSpPr>
                <p:nvPr/>
              </p:nvSpPr>
              <p:spPr bwMode="auto">
                <a:xfrm>
                  <a:off x="2076451" y="5335588"/>
                  <a:ext cx="1406525" cy="115888"/>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6" name="Freeform 7"/>
                <p:cNvSpPr>
                  <a:spLocks/>
                </p:cNvSpPr>
                <p:nvPr/>
              </p:nvSpPr>
              <p:spPr bwMode="auto">
                <a:xfrm>
                  <a:off x="768351" y="2090738"/>
                  <a:ext cx="4024313" cy="2538413"/>
                </a:xfrm>
                <a:custGeom>
                  <a:avLst/>
                  <a:gdLst>
                    <a:gd name="T0" fmla="*/ 4495 w 4695"/>
                    <a:gd name="T1" fmla="*/ 0 h 2962"/>
                    <a:gd name="T2" fmla="*/ 200 w 4695"/>
                    <a:gd name="T3" fmla="*/ 0 h 2962"/>
                    <a:gd name="T4" fmla="*/ 0 w 4695"/>
                    <a:gd name="T5" fmla="*/ 200 h 2962"/>
                    <a:gd name="T6" fmla="*/ 0 w 4695"/>
                    <a:gd name="T7" fmla="*/ 2761 h 2962"/>
                    <a:gd name="T8" fmla="*/ 0 w 4695"/>
                    <a:gd name="T9" fmla="*/ 2962 h 2962"/>
                    <a:gd name="T10" fmla="*/ 200 w 4695"/>
                    <a:gd name="T11" fmla="*/ 2962 h 2962"/>
                    <a:gd name="T12" fmla="*/ 4495 w 4695"/>
                    <a:gd name="T13" fmla="*/ 2962 h 2962"/>
                    <a:gd name="T14" fmla="*/ 4695 w 4695"/>
                    <a:gd name="T15" fmla="*/ 2962 h 2962"/>
                    <a:gd name="T16" fmla="*/ 4695 w 4695"/>
                    <a:gd name="T17" fmla="*/ 2761 h 2962"/>
                    <a:gd name="T18" fmla="*/ 4695 w 4695"/>
                    <a:gd name="T19" fmla="*/ 200 h 2962"/>
                    <a:gd name="T20" fmla="*/ 4495 w 4695"/>
                    <a:gd name="T21" fmla="*/ 0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5" h="2962">
                      <a:moveTo>
                        <a:pt x="4495" y="0"/>
                      </a:moveTo>
                      <a:cubicBezTo>
                        <a:pt x="200" y="0"/>
                        <a:pt x="200" y="0"/>
                        <a:pt x="200" y="0"/>
                      </a:cubicBezTo>
                      <a:cubicBezTo>
                        <a:pt x="90" y="0"/>
                        <a:pt x="0" y="90"/>
                        <a:pt x="0" y="200"/>
                      </a:cubicBezTo>
                      <a:cubicBezTo>
                        <a:pt x="0" y="2761"/>
                        <a:pt x="0" y="2761"/>
                        <a:pt x="0" y="2761"/>
                      </a:cubicBezTo>
                      <a:cubicBezTo>
                        <a:pt x="0" y="2962"/>
                        <a:pt x="0" y="2962"/>
                        <a:pt x="0" y="2962"/>
                      </a:cubicBezTo>
                      <a:cubicBezTo>
                        <a:pt x="200" y="2962"/>
                        <a:pt x="200" y="2962"/>
                        <a:pt x="200" y="2962"/>
                      </a:cubicBezTo>
                      <a:cubicBezTo>
                        <a:pt x="4495" y="2962"/>
                        <a:pt x="4495" y="2962"/>
                        <a:pt x="4495" y="2962"/>
                      </a:cubicBezTo>
                      <a:cubicBezTo>
                        <a:pt x="4695" y="2962"/>
                        <a:pt x="4695" y="2962"/>
                        <a:pt x="4695" y="2962"/>
                      </a:cubicBezTo>
                      <a:cubicBezTo>
                        <a:pt x="4695" y="2761"/>
                        <a:pt x="4695" y="2761"/>
                        <a:pt x="4695" y="2761"/>
                      </a:cubicBezTo>
                      <a:cubicBezTo>
                        <a:pt x="4695" y="200"/>
                        <a:pt x="4695" y="200"/>
                        <a:pt x="4695" y="200"/>
                      </a:cubicBezTo>
                      <a:cubicBezTo>
                        <a:pt x="4695" y="90"/>
                        <a:pt x="4605" y="0"/>
                        <a:pt x="4495"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7" name="Freeform 8"/>
                <p:cNvSpPr>
                  <a:spLocks/>
                </p:cNvSpPr>
                <p:nvPr/>
              </p:nvSpPr>
              <p:spPr bwMode="auto">
                <a:xfrm>
                  <a:off x="768351" y="4629150"/>
                  <a:ext cx="4024313" cy="404813"/>
                </a:xfrm>
                <a:custGeom>
                  <a:avLst/>
                  <a:gdLst>
                    <a:gd name="T0" fmla="*/ 4495 w 4695"/>
                    <a:gd name="T1" fmla="*/ 0 h 471"/>
                    <a:gd name="T2" fmla="*/ 200 w 4695"/>
                    <a:gd name="T3" fmla="*/ 0 h 471"/>
                    <a:gd name="T4" fmla="*/ 0 w 4695"/>
                    <a:gd name="T5" fmla="*/ 0 h 471"/>
                    <a:gd name="T6" fmla="*/ 0 w 4695"/>
                    <a:gd name="T7" fmla="*/ 199 h 471"/>
                    <a:gd name="T8" fmla="*/ 0 w 4695"/>
                    <a:gd name="T9" fmla="*/ 271 h 471"/>
                    <a:gd name="T10" fmla="*/ 200 w 4695"/>
                    <a:gd name="T11" fmla="*/ 471 h 471"/>
                    <a:gd name="T12" fmla="*/ 4495 w 4695"/>
                    <a:gd name="T13" fmla="*/ 471 h 471"/>
                    <a:gd name="T14" fmla="*/ 4695 w 4695"/>
                    <a:gd name="T15" fmla="*/ 271 h 471"/>
                    <a:gd name="T16" fmla="*/ 4695 w 4695"/>
                    <a:gd name="T17" fmla="*/ 199 h 471"/>
                    <a:gd name="T18" fmla="*/ 4695 w 4695"/>
                    <a:gd name="T19" fmla="*/ 0 h 471"/>
                    <a:gd name="T20" fmla="*/ 4495 w 4695"/>
                    <a:gd name="T21"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5" h="471">
                      <a:moveTo>
                        <a:pt x="4495" y="0"/>
                      </a:moveTo>
                      <a:cubicBezTo>
                        <a:pt x="200" y="0"/>
                        <a:pt x="200" y="0"/>
                        <a:pt x="200" y="0"/>
                      </a:cubicBezTo>
                      <a:cubicBezTo>
                        <a:pt x="0" y="0"/>
                        <a:pt x="0" y="0"/>
                        <a:pt x="0" y="0"/>
                      </a:cubicBezTo>
                      <a:cubicBezTo>
                        <a:pt x="0" y="199"/>
                        <a:pt x="0" y="199"/>
                        <a:pt x="0" y="199"/>
                      </a:cubicBezTo>
                      <a:cubicBezTo>
                        <a:pt x="0" y="271"/>
                        <a:pt x="0" y="271"/>
                        <a:pt x="0" y="271"/>
                      </a:cubicBezTo>
                      <a:cubicBezTo>
                        <a:pt x="0" y="381"/>
                        <a:pt x="90" y="471"/>
                        <a:pt x="200" y="471"/>
                      </a:cubicBezTo>
                      <a:cubicBezTo>
                        <a:pt x="4495" y="471"/>
                        <a:pt x="4495" y="471"/>
                        <a:pt x="4495" y="471"/>
                      </a:cubicBezTo>
                      <a:cubicBezTo>
                        <a:pt x="4605" y="471"/>
                        <a:pt x="4695" y="381"/>
                        <a:pt x="4695" y="271"/>
                      </a:cubicBezTo>
                      <a:cubicBezTo>
                        <a:pt x="4695" y="199"/>
                        <a:pt x="4695" y="199"/>
                        <a:pt x="4695" y="199"/>
                      </a:cubicBezTo>
                      <a:cubicBezTo>
                        <a:pt x="4695" y="0"/>
                        <a:pt x="4695" y="0"/>
                        <a:pt x="4695" y="0"/>
                      </a:cubicBezTo>
                      <a:lnTo>
                        <a:pt x="4495"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8" name="Rectangle 9"/>
                <p:cNvSpPr>
                  <a:spLocks noChangeArrowheads="1"/>
                </p:cNvSpPr>
                <p:nvPr/>
              </p:nvSpPr>
              <p:spPr bwMode="auto">
                <a:xfrm>
                  <a:off x="925513" y="2233613"/>
                  <a:ext cx="3708400" cy="2222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grpSp>
        </p:grpSp>
        <p:grpSp>
          <p:nvGrpSpPr>
            <p:cNvPr id="12" name="组合 11"/>
            <p:cNvGrpSpPr/>
            <p:nvPr/>
          </p:nvGrpSpPr>
          <p:grpSpPr>
            <a:xfrm>
              <a:off x="1121518" y="2221203"/>
              <a:ext cx="3790598" cy="2262389"/>
              <a:chOff x="228599" y="-3627710"/>
              <a:chExt cx="4160164" cy="2618854"/>
            </a:xfrm>
          </p:grpSpPr>
          <p:pic>
            <p:nvPicPr>
              <p:cNvPr id="93" name="图片 9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53776" y="-3627710"/>
                <a:ext cx="4134987" cy="2611044"/>
              </a:xfrm>
              <a:prstGeom prst="rect">
                <a:avLst/>
              </a:prstGeom>
            </p:spPr>
          </p:pic>
          <p:sp>
            <p:nvSpPr>
              <p:cNvPr id="8" name="矩形 7"/>
              <p:cNvSpPr/>
              <p:nvPr/>
            </p:nvSpPr>
            <p:spPr>
              <a:xfrm>
                <a:off x="228599" y="-3627710"/>
                <a:ext cx="4152899" cy="2618854"/>
              </a:xfrm>
              <a:prstGeom prst="rect">
                <a:avLst/>
              </a:prstGeom>
              <a:gradFill flip="none" rotWithShape="1">
                <a:gsLst>
                  <a:gs pos="0">
                    <a:schemeClr val="bg2">
                      <a:lumMod val="25000"/>
                      <a:alpha val="64000"/>
                    </a:schemeClr>
                  </a:gs>
                  <a:gs pos="21000">
                    <a:schemeClr val="bg2">
                      <a:lumMod val="25000"/>
                      <a:alpha val="2000"/>
                    </a:schemeClr>
                  </a:gs>
                  <a:gs pos="81000">
                    <a:schemeClr val="bg2">
                      <a:lumMod val="25000"/>
                      <a:alpha val="86000"/>
                    </a:schemeClr>
                  </a:gs>
                  <a:gs pos="100000">
                    <a:schemeClr val="bg2">
                      <a:lumMod val="25000"/>
                      <a:alpha val="8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grpSp>
        <p:nvGrpSpPr>
          <p:cNvPr id="55" name="组合 54"/>
          <p:cNvGrpSpPr/>
          <p:nvPr/>
        </p:nvGrpSpPr>
        <p:grpSpPr>
          <a:xfrm>
            <a:off x="4270210" y="3782883"/>
            <a:ext cx="1338089" cy="1656146"/>
            <a:chOff x="-3040044" y="1667948"/>
            <a:chExt cx="1338263" cy="1655763"/>
          </a:xfrm>
        </p:grpSpPr>
        <p:sp>
          <p:nvSpPr>
            <p:cNvPr id="54" name="圆角矩形 53"/>
            <p:cNvSpPr/>
            <p:nvPr/>
          </p:nvSpPr>
          <p:spPr>
            <a:xfrm>
              <a:off x="-3032899" y="1677473"/>
              <a:ext cx="1319212" cy="1636448"/>
            </a:xfrm>
            <a:prstGeom prst="roundRect">
              <a:avLst>
                <a:gd name="adj" fmla="val 6198"/>
              </a:avLst>
            </a:prstGeom>
            <a:solidFill>
              <a:srgbClr val="2D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53" name="组合 52"/>
            <p:cNvGrpSpPr/>
            <p:nvPr/>
          </p:nvGrpSpPr>
          <p:grpSpPr>
            <a:xfrm>
              <a:off x="-3040044" y="1667948"/>
              <a:ext cx="1338263" cy="1655763"/>
              <a:chOff x="4720432" y="3821113"/>
              <a:chExt cx="1338263" cy="1655763"/>
            </a:xfrm>
          </p:grpSpPr>
          <p:sp>
            <p:nvSpPr>
              <p:cNvPr id="19" name="Freeform 11"/>
              <p:cNvSpPr>
                <a:spLocks noEditPoints="1"/>
              </p:cNvSpPr>
              <p:nvPr/>
            </p:nvSpPr>
            <p:spPr bwMode="auto">
              <a:xfrm>
                <a:off x="4720432" y="3821113"/>
                <a:ext cx="1338263" cy="1655763"/>
              </a:xfrm>
              <a:custGeom>
                <a:avLst/>
                <a:gdLst>
                  <a:gd name="T0" fmla="*/ 107 w 1561"/>
                  <a:gd name="T1" fmla="*/ 0 h 1931"/>
                  <a:gd name="T2" fmla="*/ 1454 w 1561"/>
                  <a:gd name="T3" fmla="*/ 0 h 1931"/>
                  <a:gd name="T4" fmla="*/ 1561 w 1561"/>
                  <a:gd name="T5" fmla="*/ 107 h 1931"/>
                  <a:gd name="T6" fmla="*/ 1561 w 1561"/>
                  <a:gd name="T7" fmla="*/ 1824 h 1931"/>
                  <a:gd name="T8" fmla="*/ 1454 w 1561"/>
                  <a:gd name="T9" fmla="*/ 1931 h 1931"/>
                  <a:gd name="T10" fmla="*/ 107 w 1561"/>
                  <a:gd name="T11" fmla="*/ 1931 h 1931"/>
                  <a:gd name="T12" fmla="*/ 0 w 1561"/>
                  <a:gd name="T13" fmla="*/ 1824 h 1931"/>
                  <a:gd name="T14" fmla="*/ 0 w 1561"/>
                  <a:gd name="T15" fmla="*/ 107 h 1931"/>
                  <a:gd name="T16" fmla="*/ 107 w 1561"/>
                  <a:gd name="T17" fmla="*/ 0 h 1931"/>
                  <a:gd name="T18" fmla="*/ 1454 w 1561"/>
                  <a:gd name="T19" fmla="*/ 1916 h 1931"/>
                  <a:gd name="T20" fmla="*/ 1546 w 1561"/>
                  <a:gd name="T21" fmla="*/ 1824 h 1931"/>
                  <a:gd name="T22" fmla="*/ 1546 w 1561"/>
                  <a:gd name="T23" fmla="*/ 107 h 1931"/>
                  <a:gd name="T24" fmla="*/ 1454 w 1561"/>
                  <a:gd name="T25" fmla="*/ 15 h 1931"/>
                  <a:gd name="T26" fmla="*/ 107 w 1561"/>
                  <a:gd name="T27" fmla="*/ 15 h 1931"/>
                  <a:gd name="T28" fmla="*/ 15 w 1561"/>
                  <a:gd name="T29" fmla="*/ 107 h 1931"/>
                  <a:gd name="T30" fmla="*/ 15 w 1561"/>
                  <a:gd name="T31" fmla="*/ 1824 h 1931"/>
                  <a:gd name="T32" fmla="*/ 107 w 1561"/>
                  <a:gd name="T33" fmla="*/ 1916 h 1931"/>
                  <a:gd name="T34" fmla="*/ 1454 w 1561"/>
                  <a:gd name="T35" fmla="*/ 1916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1" h="1931">
                    <a:moveTo>
                      <a:pt x="107" y="0"/>
                    </a:moveTo>
                    <a:cubicBezTo>
                      <a:pt x="1454" y="0"/>
                      <a:pt x="1454" y="0"/>
                      <a:pt x="1454" y="0"/>
                    </a:cubicBezTo>
                    <a:cubicBezTo>
                      <a:pt x="1513" y="0"/>
                      <a:pt x="1561" y="48"/>
                      <a:pt x="1561" y="107"/>
                    </a:cubicBezTo>
                    <a:cubicBezTo>
                      <a:pt x="1561" y="1824"/>
                      <a:pt x="1561" y="1824"/>
                      <a:pt x="1561" y="1824"/>
                    </a:cubicBezTo>
                    <a:cubicBezTo>
                      <a:pt x="1561" y="1883"/>
                      <a:pt x="1513" y="1931"/>
                      <a:pt x="1454" y="1931"/>
                    </a:cubicBezTo>
                    <a:cubicBezTo>
                      <a:pt x="107" y="1931"/>
                      <a:pt x="107" y="1931"/>
                      <a:pt x="107" y="1931"/>
                    </a:cubicBezTo>
                    <a:cubicBezTo>
                      <a:pt x="48" y="1931"/>
                      <a:pt x="0" y="1883"/>
                      <a:pt x="0" y="1824"/>
                    </a:cubicBezTo>
                    <a:cubicBezTo>
                      <a:pt x="0" y="107"/>
                      <a:pt x="0" y="107"/>
                      <a:pt x="0" y="107"/>
                    </a:cubicBezTo>
                    <a:cubicBezTo>
                      <a:pt x="0" y="48"/>
                      <a:pt x="48" y="0"/>
                      <a:pt x="107" y="0"/>
                    </a:cubicBezTo>
                    <a:close/>
                    <a:moveTo>
                      <a:pt x="1454" y="1916"/>
                    </a:moveTo>
                    <a:cubicBezTo>
                      <a:pt x="1505" y="1916"/>
                      <a:pt x="1546" y="1875"/>
                      <a:pt x="1546" y="1824"/>
                    </a:cubicBezTo>
                    <a:cubicBezTo>
                      <a:pt x="1546" y="107"/>
                      <a:pt x="1546" y="107"/>
                      <a:pt x="1546" y="107"/>
                    </a:cubicBezTo>
                    <a:cubicBezTo>
                      <a:pt x="1546" y="56"/>
                      <a:pt x="1505" y="15"/>
                      <a:pt x="1454" y="15"/>
                    </a:cubicBezTo>
                    <a:cubicBezTo>
                      <a:pt x="107" y="15"/>
                      <a:pt x="107" y="15"/>
                      <a:pt x="107" y="15"/>
                    </a:cubicBezTo>
                    <a:cubicBezTo>
                      <a:pt x="56" y="15"/>
                      <a:pt x="15" y="56"/>
                      <a:pt x="15" y="107"/>
                    </a:cubicBezTo>
                    <a:cubicBezTo>
                      <a:pt x="15" y="1824"/>
                      <a:pt x="15" y="1824"/>
                      <a:pt x="15" y="1824"/>
                    </a:cubicBezTo>
                    <a:cubicBezTo>
                      <a:pt x="15" y="1875"/>
                      <a:pt x="56" y="1916"/>
                      <a:pt x="107" y="1916"/>
                    </a:cubicBezTo>
                    <a:lnTo>
                      <a:pt x="1454" y="1916"/>
                    </a:lnTo>
                    <a:close/>
                  </a:path>
                </a:pathLst>
              </a:custGeom>
              <a:solidFill>
                <a:srgbClr val="808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0" name="Rectangle 12"/>
              <p:cNvSpPr>
                <a:spLocks noChangeArrowheads="1"/>
              </p:cNvSpPr>
              <p:nvPr/>
            </p:nvSpPr>
            <p:spPr bwMode="auto">
              <a:xfrm>
                <a:off x="4859338" y="3994150"/>
                <a:ext cx="1066800" cy="1320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pic>
            <p:nvPicPr>
              <p:cNvPr id="1037"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3051" y="5349875"/>
                <a:ext cx="793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14"/>
              <p:cNvSpPr>
                <a:spLocks noChangeArrowheads="1"/>
              </p:cNvSpPr>
              <p:nvPr/>
            </p:nvSpPr>
            <p:spPr bwMode="auto">
              <a:xfrm>
                <a:off x="5368926" y="5365750"/>
                <a:ext cx="47625" cy="47625"/>
              </a:xfrm>
              <a:prstGeom prst="ellipse">
                <a:avLst/>
              </a:prstGeom>
              <a:solidFill>
                <a:srgbClr val="EBE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2" name="Rectangle 15"/>
              <p:cNvSpPr>
                <a:spLocks noChangeArrowheads="1"/>
              </p:cNvSpPr>
              <p:nvPr/>
            </p:nvSpPr>
            <p:spPr bwMode="auto">
              <a:xfrm>
                <a:off x="4859338" y="3994150"/>
                <a:ext cx="1066800" cy="1320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3" name="Freeform 16"/>
              <p:cNvSpPr>
                <a:spLocks/>
              </p:cNvSpPr>
              <p:nvPr/>
            </p:nvSpPr>
            <p:spPr bwMode="auto">
              <a:xfrm>
                <a:off x="4859338" y="5067300"/>
                <a:ext cx="1068388" cy="247650"/>
              </a:xfrm>
              <a:custGeom>
                <a:avLst/>
                <a:gdLst>
                  <a:gd name="T0" fmla="*/ 0 w 673"/>
                  <a:gd name="T1" fmla="*/ 156 h 156"/>
                  <a:gd name="T2" fmla="*/ 672 w 673"/>
                  <a:gd name="T3" fmla="*/ 156 h 156"/>
                  <a:gd name="T4" fmla="*/ 673 w 673"/>
                  <a:gd name="T5" fmla="*/ 5 h 156"/>
                  <a:gd name="T6" fmla="*/ 0 w 673"/>
                  <a:gd name="T7" fmla="*/ 0 h 156"/>
                  <a:gd name="T8" fmla="*/ 0 w 673"/>
                  <a:gd name="T9" fmla="*/ 156 h 156"/>
                </a:gdLst>
                <a:ahLst/>
                <a:cxnLst>
                  <a:cxn ang="0">
                    <a:pos x="T0" y="T1"/>
                  </a:cxn>
                  <a:cxn ang="0">
                    <a:pos x="T2" y="T3"/>
                  </a:cxn>
                  <a:cxn ang="0">
                    <a:pos x="T4" y="T5"/>
                  </a:cxn>
                  <a:cxn ang="0">
                    <a:pos x="T6" y="T7"/>
                  </a:cxn>
                  <a:cxn ang="0">
                    <a:pos x="T8" y="T9"/>
                  </a:cxn>
                </a:cxnLst>
                <a:rect l="0" t="0" r="r" b="b"/>
                <a:pathLst>
                  <a:path w="673" h="156">
                    <a:moveTo>
                      <a:pt x="0" y="156"/>
                    </a:moveTo>
                    <a:lnTo>
                      <a:pt x="672" y="156"/>
                    </a:lnTo>
                    <a:lnTo>
                      <a:pt x="673" y="5"/>
                    </a:lnTo>
                    <a:lnTo>
                      <a:pt x="0" y="0"/>
                    </a:lnTo>
                    <a:lnTo>
                      <a:pt x="0" y="156"/>
                    </a:lnTo>
                    <a:close/>
                  </a:path>
                </a:pathLst>
              </a:custGeom>
              <a:solidFill>
                <a:srgbClr val="A1B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4" name="Oval 17"/>
              <p:cNvSpPr>
                <a:spLocks noChangeArrowheads="1"/>
              </p:cNvSpPr>
              <p:nvPr/>
            </p:nvSpPr>
            <p:spPr bwMode="auto">
              <a:xfrm>
                <a:off x="4886326" y="4044950"/>
                <a:ext cx="17463" cy="39688"/>
              </a:xfrm>
              <a:prstGeom prst="ellipse">
                <a:avLst/>
              </a:prstGeom>
              <a:solidFill>
                <a:srgbClr val="C15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5" name="Oval 18"/>
              <p:cNvSpPr>
                <a:spLocks noChangeArrowheads="1"/>
              </p:cNvSpPr>
              <p:nvPr/>
            </p:nvSpPr>
            <p:spPr bwMode="auto">
              <a:xfrm>
                <a:off x="4914901" y="4044950"/>
                <a:ext cx="17463" cy="39688"/>
              </a:xfrm>
              <a:prstGeom prst="ellipse">
                <a:avLst/>
              </a:prstGeom>
              <a:solidFill>
                <a:srgbClr val="F5E4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6" name="Oval 19"/>
              <p:cNvSpPr>
                <a:spLocks noChangeArrowheads="1"/>
              </p:cNvSpPr>
              <p:nvPr/>
            </p:nvSpPr>
            <p:spPr bwMode="auto">
              <a:xfrm>
                <a:off x="4945063" y="4044950"/>
                <a:ext cx="17463" cy="39688"/>
              </a:xfrm>
              <a:prstGeom prst="ellipse">
                <a:avLst/>
              </a:prstGeom>
              <a:solidFill>
                <a:srgbClr val="96B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7" name="Rectangle 20"/>
              <p:cNvSpPr>
                <a:spLocks noChangeArrowheads="1"/>
              </p:cNvSpPr>
              <p:nvPr/>
            </p:nvSpPr>
            <p:spPr bwMode="auto">
              <a:xfrm>
                <a:off x="5200651" y="4164013"/>
                <a:ext cx="409575" cy="125413"/>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8" name="Rectangle 21"/>
              <p:cNvSpPr>
                <a:spLocks noChangeArrowheads="1"/>
              </p:cNvSpPr>
              <p:nvPr/>
            </p:nvSpPr>
            <p:spPr bwMode="auto">
              <a:xfrm>
                <a:off x="5268913" y="4429125"/>
                <a:ext cx="271463" cy="71438"/>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9" name="Rectangle 22"/>
              <p:cNvSpPr>
                <a:spLocks noChangeArrowheads="1"/>
              </p:cNvSpPr>
              <p:nvPr/>
            </p:nvSpPr>
            <p:spPr bwMode="auto">
              <a:xfrm>
                <a:off x="4994276" y="4570413"/>
                <a:ext cx="822325" cy="26988"/>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0" name="Rectangle 23"/>
              <p:cNvSpPr>
                <a:spLocks noChangeArrowheads="1"/>
              </p:cNvSpPr>
              <p:nvPr/>
            </p:nvSpPr>
            <p:spPr bwMode="auto">
              <a:xfrm>
                <a:off x="4994276" y="4625975"/>
                <a:ext cx="822325" cy="25400"/>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1" name="Rectangle 24"/>
              <p:cNvSpPr>
                <a:spLocks noChangeArrowheads="1"/>
              </p:cNvSpPr>
              <p:nvPr/>
            </p:nvSpPr>
            <p:spPr bwMode="auto">
              <a:xfrm>
                <a:off x="4994276" y="4681538"/>
                <a:ext cx="822325" cy="25400"/>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2" name="Rectangle 25"/>
              <p:cNvSpPr>
                <a:spLocks noChangeArrowheads="1"/>
              </p:cNvSpPr>
              <p:nvPr/>
            </p:nvSpPr>
            <p:spPr bwMode="auto">
              <a:xfrm>
                <a:off x="4994276" y="4344988"/>
                <a:ext cx="8223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3" name="Rectangle 26"/>
              <p:cNvSpPr>
                <a:spLocks noChangeArrowheads="1"/>
              </p:cNvSpPr>
              <p:nvPr/>
            </p:nvSpPr>
            <p:spPr bwMode="auto">
              <a:xfrm>
                <a:off x="4900613" y="4873625"/>
                <a:ext cx="166688" cy="17463"/>
              </a:xfrm>
              <a:prstGeom prst="rect">
                <a:avLst/>
              </a:prstGeom>
              <a:solidFill>
                <a:srgbClr val="5C7A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4" name="Freeform 27"/>
              <p:cNvSpPr>
                <a:spLocks/>
              </p:cNvSpPr>
              <p:nvPr/>
            </p:nvSpPr>
            <p:spPr bwMode="auto">
              <a:xfrm>
                <a:off x="4900613" y="5145088"/>
                <a:ext cx="168275" cy="19050"/>
              </a:xfrm>
              <a:custGeom>
                <a:avLst/>
                <a:gdLst>
                  <a:gd name="T0" fmla="*/ 105 w 106"/>
                  <a:gd name="T1" fmla="*/ 12 h 12"/>
                  <a:gd name="T2" fmla="*/ 0 w 106"/>
                  <a:gd name="T3" fmla="*/ 11 h 12"/>
                  <a:gd name="T4" fmla="*/ 0 w 106"/>
                  <a:gd name="T5" fmla="*/ 0 h 12"/>
                  <a:gd name="T6" fmla="*/ 106 w 106"/>
                  <a:gd name="T7" fmla="*/ 0 h 12"/>
                  <a:gd name="T8" fmla="*/ 105 w 106"/>
                  <a:gd name="T9" fmla="*/ 12 h 12"/>
                </a:gdLst>
                <a:ahLst/>
                <a:cxnLst>
                  <a:cxn ang="0">
                    <a:pos x="T0" y="T1"/>
                  </a:cxn>
                  <a:cxn ang="0">
                    <a:pos x="T2" y="T3"/>
                  </a:cxn>
                  <a:cxn ang="0">
                    <a:pos x="T4" y="T5"/>
                  </a:cxn>
                  <a:cxn ang="0">
                    <a:pos x="T6" y="T7"/>
                  </a:cxn>
                  <a:cxn ang="0">
                    <a:pos x="T8" y="T9"/>
                  </a:cxn>
                </a:cxnLst>
                <a:rect l="0" t="0" r="r" b="b"/>
                <a:pathLst>
                  <a:path w="106" h="12">
                    <a:moveTo>
                      <a:pt x="105" y="12"/>
                    </a:moveTo>
                    <a:lnTo>
                      <a:pt x="0" y="11"/>
                    </a:lnTo>
                    <a:lnTo>
                      <a:pt x="0" y="0"/>
                    </a:lnTo>
                    <a:lnTo>
                      <a:pt x="106" y="0"/>
                    </a:lnTo>
                    <a:lnTo>
                      <a:pt x="105" y="12"/>
                    </a:ln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5" name="Freeform 28"/>
              <p:cNvSpPr>
                <a:spLocks/>
              </p:cNvSpPr>
              <p:nvPr/>
            </p:nvSpPr>
            <p:spPr bwMode="auto">
              <a:xfrm>
                <a:off x="4900613" y="5211763"/>
                <a:ext cx="271463" cy="19050"/>
              </a:xfrm>
              <a:custGeom>
                <a:avLst/>
                <a:gdLst>
                  <a:gd name="T0" fmla="*/ 171 w 171"/>
                  <a:gd name="T1" fmla="*/ 12 h 12"/>
                  <a:gd name="T2" fmla="*/ 0 w 171"/>
                  <a:gd name="T3" fmla="*/ 11 h 12"/>
                  <a:gd name="T4" fmla="*/ 0 w 171"/>
                  <a:gd name="T5" fmla="*/ 0 h 12"/>
                  <a:gd name="T6" fmla="*/ 171 w 171"/>
                  <a:gd name="T7" fmla="*/ 1 h 12"/>
                  <a:gd name="T8" fmla="*/ 171 w 171"/>
                  <a:gd name="T9" fmla="*/ 12 h 12"/>
                </a:gdLst>
                <a:ahLst/>
                <a:cxnLst>
                  <a:cxn ang="0">
                    <a:pos x="T0" y="T1"/>
                  </a:cxn>
                  <a:cxn ang="0">
                    <a:pos x="T2" y="T3"/>
                  </a:cxn>
                  <a:cxn ang="0">
                    <a:pos x="T4" y="T5"/>
                  </a:cxn>
                  <a:cxn ang="0">
                    <a:pos x="T6" y="T7"/>
                  </a:cxn>
                  <a:cxn ang="0">
                    <a:pos x="T8" y="T9"/>
                  </a:cxn>
                </a:cxnLst>
                <a:rect l="0" t="0" r="r" b="b"/>
                <a:pathLst>
                  <a:path w="171" h="12">
                    <a:moveTo>
                      <a:pt x="171" y="12"/>
                    </a:moveTo>
                    <a:lnTo>
                      <a:pt x="0" y="11"/>
                    </a:lnTo>
                    <a:lnTo>
                      <a:pt x="0" y="0"/>
                    </a:lnTo>
                    <a:lnTo>
                      <a:pt x="171" y="1"/>
                    </a:lnTo>
                    <a:lnTo>
                      <a:pt x="171" y="12"/>
                    </a:ln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6" name="Rectangle 29"/>
              <p:cNvSpPr>
                <a:spLocks noChangeArrowheads="1"/>
              </p:cNvSpPr>
              <p:nvPr/>
            </p:nvSpPr>
            <p:spPr bwMode="auto">
              <a:xfrm>
                <a:off x="4900613" y="4910138"/>
                <a:ext cx="300038"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7" name="Rectangle 30"/>
              <p:cNvSpPr>
                <a:spLocks noChangeArrowheads="1"/>
              </p:cNvSpPr>
              <p:nvPr/>
            </p:nvSpPr>
            <p:spPr bwMode="auto">
              <a:xfrm>
                <a:off x="4900613" y="4951413"/>
                <a:ext cx="300038"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8" name="Rectangle 31"/>
              <p:cNvSpPr>
                <a:spLocks noChangeArrowheads="1"/>
              </p:cNvSpPr>
              <p:nvPr/>
            </p:nvSpPr>
            <p:spPr bwMode="auto">
              <a:xfrm>
                <a:off x="4900613" y="4992688"/>
                <a:ext cx="1492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9" name="Rectangle 32"/>
              <p:cNvSpPr>
                <a:spLocks noChangeArrowheads="1"/>
              </p:cNvSpPr>
              <p:nvPr/>
            </p:nvSpPr>
            <p:spPr bwMode="auto">
              <a:xfrm>
                <a:off x="5243513" y="4873625"/>
                <a:ext cx="165100" cy="17463"/>
              </a:xfrm>
              <a:prstGeom prst="rect">
                <a:avLst/>
              </a:prstGeom>
              <a:solidFill>
                <a:srgbClr val="5C7A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0" name="Rectangle 33"/>
              <p:cNvSpPr>
                <a:spLocks noChangeArrowheads="1"/>
              </p:cNvSpPr>
              <p:nvPr/>
            </p:nvSpPr>
            <p:spPr bwMode="auto">
              <a:xfrm>
                <a:off x="5243513" y="4910138"/>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1" name="Rectangle 34"/>
              <p:cNvSpPr>
                <a:spLocks noChangeArrowheads="1"/>
              </p:cNvSpPr>
              <p:nvPr/>
            </p:nvSpPr>
            <p:spPr bwMode="auto">
              <a:xfrm>
                <a:off x="5243513" y="4951413"/>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2" name="Rectangle 35"/>
              <p:cNvSpPr>
                <a:spLocks noChangeArrowheads="1"/>
              </p:cNvSpPr>
              <p:nvPr/>
            </p:nvSpPr>
            <p:spPr bwMode="auto">
              <a:xfrm>
                <a:off x="5243513" y="4992688"/>
                <a:ext cx="1492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3" name="Rectangle 36"/>
              <p:cNvSpPr>
                <a:spLocks noChangeArrowheads="1"/>
              </p:cNvSpPr>
              <p:nvPr/>
            </p:nvSpPr>
            <p:spPr bwMode="auto">
              <a:xfrm>
                <a:off x="5586413" y="4873625"/>
                <a:ext cx="166688" cy="17463"/>
              </a:xfrm>
              <a:prstGeom prst="rect">
                <a:avLst/>
              </a:prstGeom>
              <a:solidFill>
                <a:srgbClr val="5C7A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4" name="Rectangle 37"/>
              <p:cNvSpPr>
                <a:spLocks noChangeArrowheads="1"/>
              </p:cNvSpPr>
              <p:nvPr/>
            </p:nvSpPr>
            <p:spPr bwMode="auto">
              <a:xfrm>
                <a:off x="5586413" y="4910138"/>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5" name="Rectangle 38"/>
              <p:cNvSpPr>
                <a:spLocks noChangeArrowheads="1"/>
              </p:cNvSpPr>
              <p:nvPr/>
            </p:nvSpPr>
            <p:spPr bwMode="auto">
              <a:xfrm>
                <a:off x="5586413" y="4951413"/>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6" name="Rectangle 39"/>
              <p:cNvSpPr>
                <a:spLocks noChangeArrowheads="1"/>
              </p:cNvSpPr>
              <p:nvPr/>
            </p:nvSpPr>
            <p:spPr bwMode="auto">
              <a:xfrm>
                <a:off x="5586413" y="4992688"/>
                <a:ext cx="1492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7" name="Freeform 40"/>
              <p:cNvSpPr>
                <a:spLocks/>
              </p:cNvSpPr>
              <p:nvPr/>
            </p:nvSpPr>
            <p:spPr bwMode="auto">
              <a:xfrm>
                <a:off x="5672138" y="5164138"/>
                <a:ext cx="28575" cy="57150"/>
              </a:xfrm>
              <a:custGeom>
                <a:avLst/>
                <a:gdLst>
                  <a:gd name="T0" fmla="*/ 33 w 33"/>
                  <a:gd name="T1" fmla="*/ 34 h 68"/>
                  <a:gd name="T2" fmla="*/ 16 w 33"/>
                  <a:gd name="T3" fmla="*/ 68 h 68"/>
                  <a:gd name="T4" fmla="*/ 0 w 33"/>
                  <a:gd name="T5" fmla="*/ 34 h 68"/>
                  <a:gd name="T6" fmla="*/ 17 w 33"/>
                  <a:gd name="T7" fmla="*/ 1 h 68"/>
                  <a:gd name="T8" fmla="*/ 33 w 33"/>
                  <a:gd name="T9" fmla="*/ 34 h 68"/>
                </a:gdLst>
                <a:ahLst/>
                <a:cxnLst>
                  <a:cxn ang="0">
                    <a:pos x="T0" y="T1"/>
                  </a:cxn>
                  <a:cxn ang="0">
                    <a:pos x="T2" y="T3"/>
                  </a:cxn>
                  <a:cxn ang="0">
                    <a:pos x="T4" y="T5"/>
                  </a:cxn>
                  <a:cxn ang="0">
                    <a:pos x="T6" y="T7"/>
                  </a:cxn>
                  <a:cxn ang="0">
                    <a:pos x="T8" y="T9"/>
                  </a:cxn>
                </a:cxnLst>
                <a:rect l="0" t="0" r="r" b="b"/>
                <a:pathLst>
                  <a:path w="33" h="68">
                    <a:moveTo>
                      <a:pt x="33" y="34"/>
                    </a:moveTo>
                    <a:cubicBezTo>
                      <a:pt x="33" y="53"/>
                      <a:pt x="26" y="68"/>
                      <a:pt x="16" y="68"/>
                    </a:cubicBezTo>
                    <a:cubicBezTo>
                      <a:pt x="7" y="68"/>
                      <a:pt x="0" y="53"/>
                      <a:pt x="0" y="34"/>
                    </a:cubicBezTo>
                    <a:cubicBezTo>
                      <a:pt x="0" y="16"/>
                      <a:pt x="7" y="0"/>
                      <a:pt x="17" y="1"/>
                    </a:cubicBezTo>
                    <a:cubicBezTo>
                      <a:pt x="26" y="1"/>
                      <a:pt x="33" y="16"/>
                      <a:pt x="33" y="34"/>
                    </a:cubicBez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8" name="Freeform 41"/>
              <p:cNvSpPr>
                <a:spLocks/>
              </p:cNvSpPr>
              <p:nvPr/>
            </p:nvSpPr>
            <p:spPr bwMode="auto">
              <a:xfrm>
                <a:off x="5716588" y="5164138"/>
                <a:ext cx="30163" cy="57150"/>
              </a:xfrm>
              <a:custGeom>
                <a:avLst/>
                <a:gdLst>
                  <a:gd name="T0" fmla="*/ 34 w 34"/>
                  <a:gd name="T1" fmla="*/ 34 h 67"/>
                  <a:gd name="T2" fmla="*/ 17 w 34"/>
                  <a:gd name="T3" fmla="*/ 67 h 67"/>
                  <a:gd name="T4" fmla="*/ 0 w 34"/>
                  <a:gd name="T5" fmla="*/ 34 h 67"/>
                  <a:gd name="T6" fmla="*/ 17 w 34"/>
                  <a:gd name="T7" fmla="*/ 0 h 67"/>
                  <a:gd name="T8" fmla="*/ 34 w 34"/>
                  <a:gd name="T9" fmla="*/ 34 h 67"/>
                </a:gdLst>
                <a:ahLst/>
                <a:cxnLst>
                  <a:cxn ang="0">
                    <a:pos x="T0" y="T1"/>
                  </a:cxn>
                  <a:cxn ang="0">
                    <a:pos x="T2" y="T3"/>
                  </a:cxn>
                  <a:cxn ang="0">
                    <a:pos x="T4" y="T5"/>
                  </a:cxn>
                  <a:cxn ang="0">
                    <a:pos x="T6" y="T7"/>
                  </a:cxn>
                  <a:cxn ang="0">
                    <a:pos x="T8" y="T9"/>
                  </a:cxn>
                </a:cxnLst>
                <a:rect l="0" t="0" r="r" b="b"/>
                <a:pathLst>
                  <a:path w="34" h="67">
                    <a:moveTo>
                      <a:pt x="34" y="34"/>
                    </a:moveTo>
                    <a:cubicBezTo>
                      <a:pt x="34" y="52"/>
                      <a:pt x="26" y="67"/>
                      <a:pt x="17" y="67"/>
                    </a:cubicBezTo>
                    <a:cubicBezTo>
                      <a:pt x="7" y="67"/>
                      <a:pt x="0" y="52"/>
                      <a:pt x="0" y="34"/>
                    </a:cubicBezTo>
                    <a:cubicBezTo>
                      <a:pt x="0" y="15"/>
                      <a:pt x="8" y="0"/>
                      <a:pt x="17" y="0"/>
                    </a:cubicBezTo>
                    <a:cubicBezTo>
                      <a:pt x="26" y="0"/>
                      <a:pt x="34" y="15"/>
                      <a:pt x="34" y="34"/>
                    </a:cubicBez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9" name="Oval 42"/>
              <p:cNvSpPr>
                <a:spLocks noChangeArrowheads="1"/>
              </p:cNvSpPr>
              <p:nvPr/>
            </p:nvSpPr>
            <p:spPr bwMode="auto">
              <a:xfrm>
                <a:off x="5761038" y="5164138"/>
                <a:ext cx="30163" cy="58738"/>
              </a:xfrm>
              <a:prstGeom prst="ellipse">
                <a:avLst/>
              </a:pr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grpSp>
      </p:grpSp>
      <p:grpSp>
        <p:nvGrpSpPr>
          <p:cNvPr id="15" name="组合 14"/>
          <p:cNvGrpSpPr/>
          <p:nvPr/>
        </p:nvGrpSpPr>
        <p:grpSpPr>
          <a:xfrm>
            <a:off x="-30157" y="-73759"/>
            <a:ext cx="12254681" cy="1062130"/>
            <a:chOff x="-30162" y="-73742"/>
            <a:chExt cx="12256276" cy="1061884"/>
          </a:xfrm>
        </p:grpSpPr>
        <p:grpSp>
          <p:nvGrpSpPr>
            <p:cNvPr id="10" name="组合 9"/>
            <p:cNvGrpSpPr/>
            <p:nvPr/>
          </p:nvGrpSpPr>
          <p:grpSpPr>
            <a:xfrm>
              <a:off x="-30162" y="-73742"/>
              <a:ext cx="12256276" cy="1061884"/>
              <a:chOff x="-30162" y="-73742"/>
              <a:chExt cx="12256276" cy="1061884"/>
            </a:xfrm>
          </p:grpSpPr>
          <p:sp>
            <p:nvSpPr>
              <p:cNvPr id="2" name="任意多边形 1"/>
              <p:cNvSpPr/>
              <p:nvPr/>
            </p:nvSpPr>
            <p:spPr>
              <a:xfrm>
                <a:off x="-30162" y="-73742"/>
                <a:ext cx="12256275" cy="1061884"/>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6180" h="1061884">
                    <a:moveTo>
                      <a:pt x="0" y="0"/>
                    </a:moveTo>
                    <a:lnTo>
                      <a:pt x="0" y="1061884"/>
                    </a:lnTo>
                    <a:lnTo>
                      <a:pt x="6548284" y="1061884"/>
                    </a:lnTo>
                    <a:lnTo>
                      <a:pt x="7108723" y="707922"/>
                    </a:lnTo>
                    <a:lnTo>
                      <a:pt x="12211665" y="707922"/>
                    </a:lnTo>
                    <a:lnTo>
                      <a:pt x="12226180" y="44011"/>
                    </a:lnTo>
                    <a:lnTo>
                      <a:pt x="0" y="0"/>
                    </a:lnTo>
                    <a:close/>
                  </a:path>
                </a:pathLst>
              </a:cu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prstClr val="white"/>
                  </a:solidFill>
                </a:endParaRPr>
              </a:p>
            </p:txBody>
          </p:sp>
          <p:cxnSp>
            <p:nvCxnSpPr>
              <p:cNvPr id="4" name="直接连接符 3"/>
              <p:cNvCxnSpPr/>
              <p:nvPr/>
            </p:nvCxnSpPr>
            <p:spPr>
              <a:xfrm>
                <a:off x="-30162" y="120650"/>
                <a:ext cx="12256276" cy="0"/>
              </a:xfrm>
              <a:prstGeom prst="line">
                <a:avLst/>
              </a:prstGeom>
              <a:ln>
                <a:solidFill>
                  <a:srgbClr val="BACBD7">
                    <a:alpha val="80000"/>
                  </a:srgb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696863" y="-34925"/>
                <a:ext cx="476644" cy="300396"/>
              </a:xfrm>
              <a:prstGeom prst="rect">
                <a:avLst/>
              </a:prstGeom>
              <a:solidFill>
                <a:srgbClr val="9DB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pic>
          <p:nvPicPr>
            <p:cNvPr id="11" name="图片 10"/>
            <p:cNvPicPr>
              <a:picLocks noChangeAspect="1"/>
            </p:cNvPicPr>
            <p:nvPr/>
          </p:nvPicPr>
          <p:blipFill>
            <a:blip r:embed="rId8"/>
            <a:stretch>
              <a:fillRect/>
            </a:stretch>
          </p:blipFill>
          <p:spPr>
            <a:xfrm>
              <a:off x="765707" y="666977"/>
              <a:ext cx="3813796" cy="278567"/>
            </a:xfrm>
            <a:prstGeom prst="rect">
              <a:avLst/>
            </a:prstGeom>
          </p:spPr>
        </p:pic>
      </p:grpSp>
      <p:grpSp>
        <p:nvGrpSpPr>
          <p:cNvPr id="57" name="组合 56">
            <a:extLst>
              <a:ext uri="{FF2B5EF4-FFF2-40B4-BE49-F238E27FC236}">
                <a16:creationId xmlns:a16="http://schemas.microsoft.com/office/drawing/2014/main" id="{386F60CF-7C76-22DB-98AD-0644CA1E2509}"/>
              </a:ext>
            </a:extLst>
          </p:cNvPr>
          <p:cNvGrpSpPr/>
          <p:nvPr/>
        </p:nvGrpSpPr>
        <p:grpSpPr>
          <a:xfrm>
            <a:off x="7463358" y="1346179"/>
            <a:ext cx="4646722" cy="1556771"/>
            <a:chOff x="7510762" y="1688180"/>
            <a:chExt cx="4646722" cy="1556771"/>
          </a:xfrm>
        </p:grpSpPr>
        <p:sp>
          <p:nvSpPr>
            <p:cNvPr id="90" name="TextBox 13"/>
            <p:cNvSpPr txBox="1">
              <a:spLocks noChangeArrowheads="1"/>
            </p:cNvSpPr>
            <p:nvPr/>
          </p:nvSpPr>
          <p:spPr bwMode="auto">
            <a:xfrm>
              <a:off x="7543691" y="1688180"/>
              <a:ext cx="3071613" cy="1107996"/>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6600" spc="300" dirty="0">
                  <a:ln w="0"/>
                  <a:solidFill>
                    <a:prstClr val="white"/>
                  </a:solidFill>
                  <a:latin typeface="Swis721 Blk BT" panose="020B0904030502020204" pitchFamily="34" charset="0"/>
                  <a:ea typeface="Yu Gothic Light" panose="020B0300000000000000" pitchFamily="34" charset="-128"/>
                </a:rPr>
                <a:t>2022</a:t>
              </a:r>
              <a:endParaRPr lang="zh-CN" altLang="en-US" sz="6600" spc="300" dirty="0">
                <a:ln w="0"/>
                <a:solidFill>
                  <a:prstClr val="white"/>
                </a:solidFill>
                <a:latin typeface="Swis721 Blk BT" panose="020B0904030502020204" pitchFamily="34" charset="0"/>
                <a:ea typeface="Yu Gothic Light" panose="020B0300000000000000" pitchFamily="34" charset="-128"/>
              </a:endParaRPr>
            </a:p>
          </p:txBody>
        </p:sp>
        <p:sp>
          <p:nvSpPr>
            <p:cNvPr id="50" name="TextBox 13">
              <a:extLst>
                <a:ext uri="{FF2B5EF4-FFF2-40B4-BE49-F238E27FC236}">
                  <a16:creationId xmlns:a16="http://schemas.microsoft.com/office/drawing/2014/main" id="{AE61BCE5-65BD-7340-7C0B-ABF7538CCBD1}"/>
                </a:ext>
              </a:extLst>
            </p:cNvPr>
            <p:cNvSpPr txBox="1">
              <a:spLocks noChangeArrowheads="1"/>
            </p:cNvSpPr>
            <p:nvPr/>
          </p:nvSpPr>
          <p:spPr bwMode="auto">
            <a:xfrm>
              <a:off x="7510762" y="2660176"/>
              <a:ext cx="4646722" cy="5847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3200" spc="300" dirty="0">
                  <a:ln w="0"/>
                  <a:solidFill>
                    <a:prstClr val="white"/>
                  </a:solidFill>
                  <a:latin typeface="Swis721 Blk BT" panose="020B0904030502020204" pitchFamily="34" charset="0"/>
                  <a:ea typeface="Yu Gothic Light" panose="020B0300000000000000" pitchFamily="34" charset="-128"/>
                </a:rPr>
                <a:t>AI Summer Camp</a:t>
              </a:r>
              <a:endParaRPr lang="zh-CN" altLang="en-US" sz="3200" spc="300" dirty="0">
                <a:ln w="0"/>
                <a:solidFill>
                  <a:prstClr val="white"/>
                </a:solidFill>
                <a:latin typeface="Swis721 Blk BT" panose="020B0904030502020204" pitchFamily="34" charset="0"/>
                <a:ea typeface="Yu Gothic Light" panose="020B0300000000000000" pitchFamily="34" charset="-128"/>
              </a:endParaRPr>
            </a:p>
          </p:txBody>
        </p:sp>
      </p:grpSp>
    </p:spTree>
    <p:extLst>
      <p:ext uri="{BB962C8B-B14F-4D97-AF65-F5344CB8AC3E}">
        <p14:creationId xmlns:p14="http://schemas.microsoft.com/office/powerpoint/2010/main" val="39880905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down)">
                                      <p:cBhvr>
                                        <p:cTn id="8" dur="500"/>
                                        <p:tgtEl>
                                          <p:spTgt spid="15"/>
                                        </p:tgtEl>
                                      </p:cBhvr>
                                    </p:animEffect>
                                  </p:childTnLst>
                                </p:cTn>
                              </p:par>
                              <p:par>
                                <p:cTn id="9" presetID="14" presetClass="entr" presetSubtype="10" fill="hold"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750"/>
                                        <p:tgtEl>
                                          <p:spTgt spid="7"/>
                                        </p:tgtEl>
                                      </p:cBhvr>
                                    </p:animEffect>
                                  </p:childTnLst>
                                </p:cTn>
                              </p:par>
                              <p:par>
                                <p:cTn id="12" presetID="14" presetClass="entr" presetSubtype="10" fill="hold" nodeType="withEffect">
                                  <p:stCondLst>
                                    <p:cond delay="500"/>
                                  </p:stCondLst>
                                  <p:childTnLst>
                                    <p:set>
                                      <p:cBhvr>
                                        <p:cTn id="13" dur="1" fill="hold">
                                          <p:stCondLst>
                                            <p:cond delay="0"/>
                                          </p:stCondLst>
                                        </p:cTn>
                                        <p:tgtEl>
                                          <p:spTgt spid="55"/>
                                        </p:tgtEl>
                                        <p:attrNameLst>
                                          <p:attrName>style.visibility</p:attrName>
                                        </p:attrNameLst>
                                      </p:cBhvr>
                                      <p:to>
                                        <p:strVal val="visible"/>
                                      </p:to>
                                    </p:set>
                                    <p:animEffect transition="in" filter="randombar(horizontal)">
                                      <p:cBhvr>
                                        <p:cTn id="14"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0FECCAF7-4D04-A41A-8B8F-063873AE98ED}"/>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模型建立与软件实现</a:t>
            </a:r>
          </a:p>
        </p:txBody>
      </p:sp>
      <p:grpSp>
        <p:nvGrpSpPr>
          <p:cNvPr id="5" name="组合 4">
            <a:extLst>
              <a:ext uri="{FF2B5EF4-FFF2-40B4-BE49-F238E27FC236}">
                <a16:creationId xmlns:a16="http://schemas.microsoft.com/office/drawing/2014/main" id="{8C032336-BF12-43C6-1B61-65B2716E8AC2}"/>
              </a:ext>
            </a:extLst>
          </p:cNvPr>
          <p:cNvGrpSpPr/>
          <p:nvPr/>
        </p:nvGrpSpPr>
        <p:grpSpPr>
          <a:xfrm>
            <a:off x="2363399" y="1053530"/>
            <a:ext cx="9073008" cy="936104"/>
            <a:chOff x="2494806" y="1053530"/>
            <a:chExt cx="8530232" cy="1008112"/>
          </a:xfrm>
        </p:grpSpPr>
        <p:sp>
          <p:nvSpPr>
            <p:cNvPr id="6" name="矩形: 圆角 5">
              <a:extLst>
                <a:ext uri="{FF2B5EF4-FFF2-40B4-BE49-F238E27FC236}">
                  <a16:creationId xmlns:a16="http://schemas.microsoft.com/office/drawing/2014/main" id="{762FF366-FCB0-2756-4EBC-56C9A1665736}"/>
                </a:ext>
              </a:extLst>
            </p:cNvPr>
            <p:cNvSpPr/>
            <p:nvPr/>
          </p:nvSpPr>
          <p:spPr>
            <a:xfrm>
              <a:off x="2494806" y="1053530"/>
              <a:ext cx="8530232" cy="1008112"/>
            </a:xfrm>
            <a:prstGeom prst="roundRect">
              <a:avLst>
                <a:gd name="adj" fmla="val 18839"/>
              </a:avLst>
            </a:prstGeom>
            <a:solidFill>
              <a:srgbClr val="002060"/>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dirty="0">
                <a:solidFill>
                  <a:srgbClr val="EDEDED"/>
                </a:solidFill>
              </a:endParaRPr>
            </a:p>
          </p:txBody>
        </p:sp>
        <p:sp>
          <p:nvSpPr>
            <p:cNvPr id="7" name="文本框 6">
              <a:extLst>
                <a:ext uri="{FF2B5EF4-FFF2-40B4-BE49-F238E27FC236}">
                  <a16:creationId xmlns:a16="http://schemas.microsoft.com/office/drawing/2014/main" id="{45731B88-B362-1571-1B96-47F2F08AFEA9}"/>
                </a:ext>
              </a:extLst>
            </p:cNvPr>
            <p:cNvSpPr txBox="1"/>
            <p:nvPr/>
          </p:nvSpPr>
          <p:spPr>
            <a:xfrm>
              <a:off x="2494806" y="1159121"/>
              <a:ext cx="8530232" cy="707886"/>
            </a:xfrm>
            <a:prstGeom prst="rect">
              <a:avLst/>
            </a:prstGeom>
            <a:noFill/>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本项目主要采用双层的</a:t>
              </a:r>
              <a:r>
                <a:rPr lang="en-US" altLang="zh-CN" sz="2000" b="1" dirty="0">
                  <a:solidFill>
                    <a:schemeClr val="bg1"/>
                  </a:solidFill>
                  <a:latin typeface="微软雅黑" panose="020B0503020204020204" pitchFamily="34" charset="-122"/>
                  <a:ea typeface="微软雅黑" panose="020B0503020204020204" pitchFamily="34" charset="-122"/>
                </a:rPr>
                <a:t>LSTM</a:t>
              </a:r>
              <a:r>
                <a:rPr lang="zh-CN" altLang="en-US" sz="2000" b="1" dirty="0">
                  <a:solidFill>
                    <a:schemeClr val="bg1"/>
                  </a:solidFill>
                  <a:latin typeface="微软雅黑" panose="020B0503020204020204" pitchFamily="34" charset="-122"/>
                  <a:ea typeface="微软雅黑" panose="020B0503020204020204" pitchFamily="34" charset="-122"/>
                </a:rPr>
                <a:t>模型对数据进行处理、分析、预测</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并以双层</a:t>
              </a:r>
              <a:r>
                <a:rPr lang="en-US" altLang="zh-CN" sz="2000" b="1" dirty="0">
                  <a:solidFill>
                    <a:schemeClr val="bg1"/>
                  </a:solidFill>
                  <a:latin typeface="微软雅黑" panose="020B0503020204020204" pitchFamily="34" charset="-122"/>
                  <a:ea typeface="微软雅黑" panose="020B0503020204020204" pitchFamily="34" charset="-122"/>
                </a:rPr>
                <a:t>LSTM</a:t>
              </a:r>
              <a:r>
                <a:rPr lang="zh-CN" altLang="en-US" sz="2000" b="1" dirty="0">
                  <a:solidFill>
                    <a:schemeClr val="bg1"/>
                  </a:solidFill>
                  <a:latin typeface="微软雅黑" panose="020B0503020204020204" pitchFamily="34" charset="-122"/>
                  <a:ea typeface="微软雅黑" panose="020B0503020204020204" pitchFamily="34" charset="-122"/>
                </a:rPr>
                <a:t>模型为基础，进行深度的模型建立与预测</a:t>
              </a:r>
            </a:p>
          </p:txBody>
        </p:sp>
      </p:grpSp>
      <p:grpSp>
        <p:nvGrpSpPr>
          <p:cNvPr id="22" name="组合 21">
            <a:extLst>
              <a:ext uri="{FF2B5EF4-FFF2-40B4-BE49-F238E27FC236}">
                <a16:creationId xmlns:a16="http://schemas.microsoft.com/office/drawing/2014/main" id="{CEF0D399-FD17-17C0-7424-2F5681BFFAA6}"/>
              </a:ext>
            </a:extLst>
          </p:cNvPr>
          <p:cNvGrpSpPr/>
          <p:nvPr/>
        </p:nvGrpSpPr>
        <p:grpSpPr>
          <a:xfrm>
            <a:off x="2400254" y="3571944"/>
            <a:ext cx="2044917" cy="1240636"/>
            <a:chOff x="2494806" y="1053530"/>
            <a:chExt cx="8530232" cy="676777"/>
          </a:xfrm>
          <a:solidFill>
            <a:srgbClr val="FFC000"/>
          </a:solidFill>
        </p:grpSpPr>
        <p:sp>
          <p:nvSpPr>
            <p:cNvPr id="23" name="矩形: 圆角 22">
              <a:extLst>
                <a:ext uri="{FF2B5EF4-FFF2-40B4-BE49-F238E27FC236}">
                  <a16:creationId xmlns:a16="http://schemas.microsoft.com/office/drawing/2014/main" id="{BCE8EF2C-4F45-362B-F9D3-DD29DE203880}"/>
                </a:ext>
              </a:extLst>
            </p:cNvPr>
            <p:cNvSpPr/>
            <p:nvPr/>
          </p:nvSpPr>
          <p:spPr>
            <a:xfrm>
              <a:off x="2494806" y="1053530"/>
              <a:ext cx="8530232" cy="676777"/>
            </a:xfrm>
            <a:prstGeom prst="roundRect">
              <a:avLst>
                <a:gd name="adj" fmla="val 18839"/>
              </a:avLst>
            </a:prstGeom>
            <a:grp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dirty="0">
                <a:solidFill>
                  <a:srgbClr val="EDEDED"/>
                </a:solidFill>
              </a:endParaRPr>
            </a:p>
          </p:txBody>
        </p:sp>
        <p:sp>
          <p:nvSpPr>
            <p:cNvPr id="24" name="文本框 23">
              <a:extLst>
                <a:ext uri="{FF2B5EF4-FFF2-40B4-BE49-F238E27FC236}">
                  <a16:creationId xmlns:a16="http://schemas.microsoft.com/office/drawing/2014/main" id="{C298565A-7337-2449-CCBF-483325613394}"/>
                </a:ext>
              </a:extLst>
            </p:cNvPr>
            <p:cNvSpPr txBox="1"/>
            <p:nvPr/>
          </p:nvSpPr>
          <p:spPr>
            <a:xfrm>
              <a:off x="2494806" y="1241022"/>
              <a:ext cx="8530232" cy="286209"/>
            </a:xfrm>
            <a:prstGeom prst="rect">
              <a:avLst/>
            </a:prstGeom>
            <a:grpFill/>
          </p:spPr>
          <p:txBody>
            <a:bodyPr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用户</a:t>
              </a:r>
            </a:p>
          </p:txBody>
        </p:sp>
      </p:grpSp>
      <p:grpSp>
        <p:nvGrpSpPr>
          <p:cNvPr id="8" name="组合 7">
            <a:extLst>
              <a:ext uri="{FF2B5EF4-FFF2-40B4-BE49-F238E27FC236}">
                <a16:creationId xmlns:a16="http://schemas.microsoft.com/office/drawing/2014/main" id="{E8196D71-B686-C082-2051-4A5519D91667}"/>
              </a:ext>
            </a:extLst>
          </p:cNvPr>
          <p:cNvGrpSpPr/>
          <p:nvPr/>
        </p:nvGrpSpPr>
        <p:grpSpPr>
          <a:xfrm>
            <a:off x="5521012" y="2340056"/>
            <a:ext cx="2628292" cy="1649003"/>
            <a:chOff x="2494806" y="1053530"/>
            <a:chExt cx="8530232" cy="676777"/>
          </a:xfrm>
          <a:solidFill>
            <a:srgbClr val="00B0F0"/>
          </a:solidFill>
        </p:grpSpPr>
        <p:sp>
          <p:nvSpPr>
            <p:cNvPr id="9" name="矩形: 圆角 8">
              <a:extLst>
                <a:ext uri="{FF2B5EF4-FFF2-40B4-BE49-F238E27FC236}">
                  <a16:creationId xmlns:a16="http://schemas.microsoft.com/office/drawing/2014/main" id="{3DF625E0-2D89-0EE9-D3B9-5678EB27FA64}"/>
                </a:ext>
              </a:extLst>
            </p:cNvPr>
            <p:cNvSpPr/>
            <p:nvPr/>
          </p:nvSpPr>
          <p:spPr>
            <a:xfrm>
              <a:off x="2494806" y="1053530"/>
              <a:ext cx="8530232" cy="676777"/>
            </a:xfrm>
            <a:prstGeom prst="roundRect">
              <a:avLst>
                <a:gd name="adj" fmla="val 18839"/>
              </a:avLst>
            </a:prstGeom>
            <a:grp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10" name="文本框 9">
              <a:extLst>
                <a:ext uri="{FF2B5EF4-FFF2-40B4-BE49-F238E27FC236}">
                  <a16:creationId xmlns:a16="http://schemas.microsoft.com/office/drawing/2014/main" id="{236F89FE-F358-5888-FE6E-89E29998EB01}"/>
                </a:ext>
              </a:extLst>
            </p:cNvPr>
            <p:cNvSpPr txBox="1"/>
            <p:nvPr/>
          </p:nvSpPr>
          <p:spPr>
            <a:xfrm>
              <a:off x="2701141" y="1126621"/>
              <a:ext cx="8200975" cy="543160"/>
            </a:xfrm>
            <a:prstGeom prst="rect">
              <a:avLst/>
            </a:prstGeom>
            <a:grpFill/>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不断使用双层</a:t>
              </a:r>
              <a:r>
                <a:rPr lang="en-US" altLang="zh-CN" sz="2000" b="1" dirty="0">
                  <a:solidFill>
                    <a:schemeClr val="bg1"/>
                  </a:solidFill>
                  <a:latin typeface="微软雅黑" panose="020B0503020204020204" pitchFamily="34" charset="-122"/>
                  <a:ea typeface="微软雅黑" panose="020B0503020204020204" pitchFamily="34" charset="-122"/>
                </a:rPr>
                <a:t>LSTM</a:t>
              </a:r>
              <a:r>
                <a:rPr lang="zh-CN" altLang="en-US" sz="2000" b="1" dirty="0">
                  <a:solidFill>
                    <a:schemeClr val="bg1"/>
                  </a:solidFill>
                  <a:latin typeface="微软雅黑" panose="020B0503020204020204" pitchFamily="34" charset="-122"/>
                  <a:ea typeface="微软雅黑" panose="020B0503020204020204" pitchFamily="34" charset="-122"/>
                </a:rPr>
                <a:t>做预测</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将预测得到的结果</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作为新的输入特征量</a:t>
              </a:r>
            </a:p>
          </p:txBody>
        </p:sp>
      </p:grpSp>
      <p:grpSp>
        <p:nvGrpSpPr>
          <p:cNvPr id="11" name="组合 10">
            <a:extLst>
              <a:ext uri="{FF2B5EF4-FFF2-40B4-BE49-F238E27FC236}">
                <a16:creationId xmlns:a16="http://schemas.microsoft.com/office/drawing/2014/main" id="{7D8CD2B0-752D-6A0D-C86F-4FFB9853D6D6}"/>
              </a:ext>
            </a:extLst>
          </p:cNvPr>
          <p:cNvGrpSpPr/>
          <p:nvPr/>
        </p:nvGrpSpPr>
        <p:grpSpPr>
          <a:xfrm>
            <a:off x="8549018" y="2311198"/>
            <a:ext cx="2628292" cy="1649003"/>
            <a:chOff x="2494806" y="1053530"/>
            <a:chExt cx="8530232" cy="676777"/>
          </a:xfrm>
          <a:solidFill>
            <a:srgbClr val="92D050"/>
          </a:solidFill>
        </p:grpSpPr>
        <p:sp>
          <p:nvSpPr>
            <p:cNvPr id="12" name="矩形: 圆角 11">
              <a:extLst>
                <a:ext uri="{FF2B5EF4-FFF2-40B4-BE49-F238E27FC236}">
                  <a16:creationId xmlns:a16="http://schemas.microsoft.com/office/drawing/2014/main" id="{9400AB87-96B5-1F83-3BF3-7420C0A5B8BB}"/>
                </a:ext>
              </a:extLst>
            </p:cNvPr>
            <p:cNvSpPr/>
            <p:nvPr/>
          </p:nvSpPr>
          <p:spPr>
            <a:xfrm>
              <a:off x="2494806" y="1053530"/>
              <a:ext cx="8530232" cy="676777"/>
            </a:xfrm>
            <a:prstGeom prst="roundRect">
              <a:avLst>
                <a:gd name="adj" fmla="val 18839"/>
              </a:avLst>
            </a:prstGeom>
            <a:grp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13" name="文本框 12">
              <a:extLst>
                <a:ext uri="{FF2B5EF4-FFF2-40B4-BE49-F238E27FC236}">
                  <a16:creationId xmlns:a16="http://schemas.microsoft.com/office/drawing/2014/main" id="{10B388C0-2993-F406-C7D7-A9893CCDB02A}"/>
                </a:ext>
              </a:extLst>
            </p:cNvPr>
            <p:cNvSpPr txBox="1"/>
            <p:nvPr/>
          </p:nvSpPr>
          <p:spPr>
            <a:xfrm>
              <a:off x="2806907" y="1171633"/>
              <a:ext cx="8179675" cy="416844"/>
            </a:xfrm>
            <a:prstGeom prst="rect">
              <a:avLst/>
            </a:prstGeom>
            <a:grpFill/>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在运行设定的训练次数后后做出相应的预测</a:t>
              </a:r>
            </a:p>
          </p:txBody>
        </p:sp>
      </p:grpSp>
      <p:sp>
        <p:nvSpPr>
          <p:cNvPr id="14" name="箭头: 下 13">
            <a:extLst>
              <a:ext uri="{FF2B5EF4-FFF2-40B4-BE49-F238E27FC236}">
                <a16:creationId xmlns:a16="http://schemas.microsoft.com/office/drawing/2014/main" id="{629189BF-25F7-F32B-14BC-725448CBD041}"/>
              </a:ext>
            </a:extLst>
          </p:cNvPr>
          <p:cNvSpPr/>
          <p:nvPr/>
        </p:nvSpPr>
        <p:spPr>
          <a:xfrm rot="16200000">
            <a:off x="8207579" y="2916180"/>
            <a:ext cx="347833" cy="527370"/>
          </a:xfrm>
          <a:prstGeom prst="downArrow">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2CFFBDD0-4B49-F4D0-6E53-C5D72C87E5A1}"/>
              </a:ext>
            </a:extLst>
          </p:cNvPr>
          <p:cNvGrpSpPr/>
          <p:nvPr/>
        </p:nvGrpSpPr>
        <p:grpSpPr>
          <a:xfrm>
            <a:off x="5521012" y="4439518"/>
            <a:ext cx="2628292" cy="1649003"/>
            <a:chOff x="2494806" y="1053530"/>
            <a:chExt cx="8530232" cy="676777"/>
          </a:xfrm>
          <a:solidFill>
            <a:srgbClr val="00B0F0"/>
          </a:solidFill>
        </p:grpSpPr>
        <p:sp>
          <p:nvSpPr>
            <p:cNvPr id="17" name="矩形: 圆角 16">
              <a:extLst>
                <a:ext uri="{FF2B5EF4-FFF2-40B4-BE49-F238E27FC236}">
                  <a16:creationId xmlns:a16="http://schemas.microsoft.com/office/drawing/2014/main" id="{01243BB7-62D2-8BE1-3382-07891DE7A590}"/>
                </a:ext>
              </a:extLst>
            </p:cNvPr>
            <p:cNvSpPr/>
            <p:nvPr/>
          </p:nvSpPr>
          <p:spPr>
            <a:xfrm>
              <a:off x="2494806" y="1053530"/>
              <a:ext cx="8530232" cy="676777"/>
            </a:xfrm>
            <a:prstGeom prst="roundRect">
              <a:avLst>
                <a:gd name="adj" fmla="val 18839"/>
              </a:avLst>
            </a:prstGeom>
            <a:grp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18" name="文本框 17">
              <a:extLst>
                <a:ext uri="{FF2B5EF4-FFF2-40B4-BE49-F238E27FC236}">
                  <a16:creationId xmlns:a16="http://schemas.microsoft.com/office/drawing/2014/main" id="{168C5543-C9B7-73EC-C68E-292E24D76AFD}"/>
                </a:ext>
              </a:extLst>
            </p:cNvPr>
            <p:cNvSpPr txBox="1"/>
            <p:nvPr/>
          </p:nvSpPr>
          <p:spPr>
            <a:xfrm>
              <a:off x="2494806" y="1222947"/>
              <a:ext cx="8530232" cy="290528"/>
            </a:xfrm>
            <a:prstGeom prst="rect">
              <a:avLst/>
            </a:prstGeom>
            <a:grpFill/>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使用</a:t>
              </a:r>
              <a:r>
                <a:rPr lang="en-US" altLang="zh-CN" sz="2000" b="1" dirty="0">
                  <a:solidFill>
                    <a:schemeClr val="bg1"/>
                  </a:solidFill>
                  <a:latin typeface="微软雅黑" panose="020B0503020204020204" pitchFamily="34" charset="-122"/>
                  <a:ea typeface="微软雅黑" panose="020B0503020204020204" pitchFamily="34" charset="-122"/>
                </a:rPr>
                <a:t>PyQt5</a:t>
              </a:r>
            </a:p>
            <a:p>
              <a:pPr algn="ctr"/>
              <a:r>
                <a:rPr lang="zh-CN" altLang="en-US" sz="2000" b="1" dirty="0">
                  <a:solidFill>
                    <a:schemeClr val="bg1"/>
                  </a:solidFill>
                  <a:latin typeface="微软雅黑" panose="020B0503020204020204" pitchFamily="34" charset="-122"/>
                  <a:ea typeface="微软雅黑" panose="020B0503020204020204" pitchFamily="34" charset="-122"/>
                </a:rPr>
                <a:t>工具包搭建用户界面</a:t>
              </a:r>
            </a:p>
          </p:txBody>
        </p:sp>
      </p:grpSp>
      <p:grpSp>
        <p:nvGrpSpPr>
          <p:cNvPr id="19" name="组合 18">
            <a:extLst>
              <a:ext uri="{FF2B5EF4-FFF2-40B4-BE49-F238E27FC236}">
                <a16:creationId xmlns:a16="http://schemas.microsoft.com/office/drawing/2014/main" id="{D82456AD-5E7D-9673-B8FC-1C6374B301BC}"/>
              </a:ext>
            </a:extLst>
          </p:cNvPr>
          <p:cNvGrpSpPr/>
          <p:nvPr/>
        </p:nvGrpSpPr>
        <p:grpSpPr>
          <a:xfrm>
            <a:off x="8500396" y="4410660"/>
            <a:ext cx="2803395" cy="1649003"/>
            <a:chOff x="2337001" y="1053530"/>
            <a:chExt cx="9098536" cy="676777"/>
          </a:xfrm>
          <a:solidFill>
            <a:srgbClr val="92D050"/>
          </a:solidFill>
        </p:grpSpPr>
        <p:sp>
          <p:nvSpPr>
            <p:cNvPr id="20" name="矩形: 圆角 19">
              <a:extLst>
                <a:ext uri="{FF2B5EF4-FFF2-40B4-BE49-F238E27FC236}">
                  <a16:creationId xmlns:a16="http://schemas.microsoft.com/office/drawing/2014/main" id="{B4B66622-2887-0BCD-E695-4D36C988302C}"/>
                </a:ext>
              </a:extLst>
            </p:cNvPr>
            <p:cNvSpPr/>
            <p:nvPr/>
          </p:nvSpPr>
          <p:spPr>
            <a:xfrm>
              <a:off x="2494806" y="1053530"/>
              <a:ext cx="8530232" cy="676777"/>
            </a:xfrm>
            <a:prstGeom prst="roundRect">
              <a:avLst>
                <a:gd name="adj" fmla="val 18839"/>
              </a:avLst>
            </a:prstGeom>
            <a:grp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21" name="文本框 20">
              <a:extLst>
                <a:ext uri="{FF2B5EF4-FFF2-40B4-BE49-F238E27FC236}">
                  <a16:creationId xmlns:a16="http://schemas.microsoft.com/office/drawing/2014/main" id="{09B41781-EF53-B3AF-1618-9865CE6DE15C}"/>
                </a:ext>
              </a:extLst>
            </p:cNvPr>
            <p:cNvSpPr txBox="1"/>
            <p:nvPr/>
          </p:nvSpPr>
          <p:spPr>
            <a:xfrm>
              <a:off x="2337001" y="1183496"/>
              <a:ext cx="9098536" cy="416844"/>
            </a:xfrm>
            <a:prstGeom prst="rect">
              <a:avLst/>
            </a:prstGeom>
            <a:noFill/>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通过函数的相互链接实现模型训练、预测和数据文件读写等功能</a:t>
              </a:r>
            </a:p>
          </p:txBody>
        </p:sp>
      </p:grpSp>
      <p:sp>
        <p:nvSpPr>
          <p:cNvPr id="25" name="箭头: 下 24">
            <a:extLst>
              <a:ext uri="{FF2B5EF4-FFF2-40B4-BE49-F238E27FC236}">
                <a16:creationId xmlns:a16="http://schemas.microsoft.com/office/drawing/2014/main" id="{64A429F6-C274-6827-36FB-0A5E1604BFE5}"/>
              </a:ext>
            </a:extLst>
          </p:cNvPr>
          <p:cNvSpPr/>
          <p:nvPr/>
        </p:nvSpPr>
        <p:spPr>
          <a:xfrm rot="10800000">
            <a:off x="6719375" y="3928577"/>
            <a:ext cx="347833" cy="527370"/>
          </a:xfrm>
          <a:prstGeom prst="downArrow">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C9BA2C4E-ADC1-0973-71D4-2E488CF8F6A1}"/>
              </a:ext>
            </a:extLst>
          </p:cNvPr>
          <p:cNvSpPr/>
          <p:nvPr/>
        </p:nvSpPr>
        <p:spPr>
          <a:xfrm>
            <a:off x="9689247" y="3928577"/>
            <a:ext cx="347833" cy="527370"/>
          </a:xfrm>
          <a:prstGeom prst="downArrow">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384FA806-3CB8-5CC5-58EF-175CF53AFC79}"/>
              </a:ext>
            </a:extLst>
          </p:cNvPr>
          <p:cNvGrpSpPr/>
          <p:nvPr/>
        </p:nvGrpSpPr>
        <p:grpSpPr>
          <a:xfrm rot="3527065">
            <a:off x="3943606" y="4326392"/>
            <a:ext cx="1687579" cy="1232518"/>
            <a:chOff x="4013835" y="2770563"/>
            <a:chExt cx="1687579" cy="1232518"/>
          </a:xfrm>
        </p:grpSpPr>
        <p:sp>
          <p:nvSpPr>
            <p:cNvPr id="26" name="箭头: 下 25">
              <a:extLst>
                <a:ext uri="{FF2B5EF4-FFF2-40B4-BE49-F238E27FC236}">
                  <a16:creationId xmlns:a16="http://schemas.microsoft.com/office/drawing/2014/main" id="{95953DD5-4478-8919-D9DC-92CD854411CA}"/>
                </a:ext>
              </a:extLst>
            </p:cNvPr>
            <p:cNvSpPr/>
            <p:nvPr/>
          </p:nvSpPr>
          <p:spPr>
            <a:xfrm rot="14483395">
              <a:off x="4721570" y="2743912"/>
              <a:ext cx="477841" cy="1175693"/>
            </a:xfrm>
            <a:prstGeom prst="downArrow">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F62D0162-4FE3-9116-C973-021ACBE7BFA4}"/>
                </a:ext>
              </a:extLst>
            </p:cNvPr>
            <p:cNvSpPr txBox="1"/>
            <p:nvPr/>
          </p:nvSpPr>
          <p:spPr>
            <a:xfrm rot="19974741">
              <a:off x="4013835" y="2770563"/>
              <a:ext cx="1284469" cy="415498"/>
            </a:xfrm>
            <a:prstGeom prst="rect">
              <a:avLst/>
            </a:prstGeom>
            <a:noFill/>
          </p:spPr>
          <p:txBody>
            <a:bodyPr wrap="square" rtlCol="0">
              <a:spAutoFit/>
            </a:bodyPr>
            <a:lstStyle/>
            <a:p>
              <a:r>
                <a:rPr lang="zh-CN" altLang="en-US" b="1" dirty="0">
                  <a:solidFill>
                    <a:srgbClr val="002060"/>
                  </a:solidFill>
                  <a:latin typeface="微软雅黑" panose="020B0503020204020204" pitchFamily="34" charset="-122"/>
                  <a:ea typeface="微软雅黑" panose="020B0503020204020204" pitchFamily="34" charset="-122"/>
                </a:rPr>
                <a:t>数据输入</a:t>
              </a:r>
            </a:p>
          </p:txBody>
        </p:sp>
        <p:sp>
          <p:nvSpPr>
            <p:cNvPr id="30" name="文本框 29">
              <a:extLst>
                <a:ext uri="{FF2B5EF4-FFF2-40B4-BE49-F238E27FC236}">
                  <a16:creationId xmlns:a16="http://schemas.microsoft.com/office/drawing/2014/main" id="{37165009-9FBD-A5D0-2247-71BEBA033F51}"/>
                </a:ext>
              </a:extLst>
            </p:cNvPr>
            <p:cNvSpPr txBox="1"/>
            <p:nvPr/>
          </p:nvSpPr>
          <p:spPr>
            <a:xfrm rot="19974741">
              <a:off x="4416945" y="3587583"/>
              <a:ext cx="1284469" cy="415498"/>
            </a:xfrm>
            <a:prstGeom prst="rect">
              <a:avLst/>
            </a:prstGeom>
            <a:noFill/>
          </p:spPr>
          <p:txBody>
            <a:bodyPr wrap="square" rtlCol="0">
              <a:spAutoFit/>
            </a:bodyPr>
            <a:lstStyle/>
            <a:p>
              <a:r>
                <a:rPr lang="zh-CN" altLang="en-US" b="1" dirty="0">
                  <a:solidFill>
                    <a:srgbClr val="002060"/>
                  </a:solidFill>
                  <a:latin typeface="微软雅黑" panose="020B0503020204020204" pitchFamily="34" charset="-122"/>
                  <a:ea typeface="微软雅黑" panose="020B0503020204020204" pitchFamily="34" charset="-122"/>
                </a:rPr>
                <a:t>文件选择</a:t>
              </a:r>
            </a:p>
          </p:txBody>
        </p:sp>
      </p:grpSp>
    </p:spTree>
    <p:extLst>
      <p:ext uri="{BB962C8B-B14F-4D97-AF65-F5344CB8AC3E}">
        <p14:creationId xmlns:p14="http://schemas.microsoft.com/office/powerpoint/2010/main" val="2731031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0FECCAF7-4D04-A41A-8B8F-063873AE98ED}"/>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模型探索</a:t>
            </a:r>
          </a:p>
        </p:txBody>
      </p:sp>
      <p:grpSp>
        <p:nvGrpSpPr>
          <p:cNvPr id="23" name="组合 22">
            <a:extLst>
              <a:ext uri="{FF2B5EF4-FFF2-40B4-BE49-F238E27FC236}">
                <a16:creationId xmlns:a16="http://schemas.microsoft.com/office/drawing/2014/main" id="{D9C5ACDB-7FE6-BCAC-1F29-B889B8045879}"/>
              </a:ext>
            </a:extLst>
          </p:cNvPr>
          <p:cNvGrpSpPr/>
          <p:nvPr/>
        </p:nvGrpSpPr>
        <p:grpSpPr>
          <a:xfrm>
            <a:off x="2494806" y="5449741"/>
            <a:ext cx="9073008" cy="676777"/>
            <a:chOff x="2494806" y="1053530"/>
            <a:chExt cx="8530232" cy="676777"/>
          </a:xfrm>
        </p:grpSpPr>
        <p:sp>
          <p:nvSpPr>
            <p:cNvPr id="4" name="矩形: 圆角 3">
              <a:extLst>
                <a:ext uri="{FF2B5EF4-FFF2-40B4-BE49-F238E27FC236}">
                  <a16:creationId xmlns:a16="http://schemas.microsoft.com/office/drawing/2014/main" id="{E67618D8-75A5-BCC2-0396-C31DB8B37DAC}"/>
                </a:ext>
              </a:extLst>
            </p:cNvPr>
            <p:cNvSpPr/>
            <p:nvPr/>
          </p:nvSpPr>
          <p:spPr>
            <a:xfrm>
              <a:off x="2494806" y="1053530"/>
              <a:ext cx="8530232" cy="676777"/>
            </a:xfrm>
            <a:prstGeom prst="roundRect">
              <a:avLst>
                <a:gd name="adj" fmla="val 18839"/>
              </a:avLst>
            </a:prstGeom>
            <a:solidFill>
              <a:srgbClr val="002060"/>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5" name="文本框 4">
              <a:extLst>
                <a:ext uri="{FF2B5EF4-FFF2-40B4-BE49-F238E27FC236}">
                  <a16:creationId xmlns:a16="http://schemas.microsoft.com/office/drawing/2014/main" id="{736F3D93-F2DA-F15C-8F44-0EE3C7162E2A}"/>
                </a:ext>
              </a:extLst>
            </p:cNvPr>
            <p:cNvSpPr txBox="1"/>
            <p:nvPr/>
          </p:nvSpPr>
          <p:spPr>
            <a:xfrm>
              <a:off x="2494806" y="1159121"/>
              <a:ext cx="8530232" cy="461665"/>
            </a:xfrm>
            <a:prstGeom prst="rect">
              <a:avLst/>
            </a:prstGeom>
            <a:no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风电参数的相关性较差，而光伏发电的相关性有几个参数较好</a:t>
              </a:r>
            </a:p>
          </p:txBody>
        </p:sp>
      </p:grpSp>
      <p:sp>
        <p:nvSpPr>
          <p:cNvPr id="22" name="文本框 21">
            <a:extLst>
              <a:ext uri="{FF2B5EF4-FFF2-40B4-BE49-F238E27FC236}">
                <a16:creationId xmlns:a16="http://schemas.microsoft.com/office/drawing/2014/main" id="{F40A2EF0-DA5F-55AB-34D3-B03F32771F3C}"/>
              </a:ext>
            </a:extLst>
          </p:cNvPr>
          <p:cNvSpPr txBox="1"/>
          <p:nvPr/>
        </p:nvSpPr>
        <p:spPr>
          <a:xfrm>
            <a:off x="2323322" y="1071458"/>
            <a:ext cx="8530232" cy="461665"/>
          </a:xfrm>
          <a:prstGeom prst="rect">
            <a:avLst/>
          </a:prstGeom>
          <a:noFill/>
        </p:spPr>
        <p:txBody>
          <a:bodyPr wrap="square">
            <a:spAutoFit/>
          </a:bodyPr>
          <a:lstStyle/>
          <a:p>
            <a:pPr marL="342900" indent="-34290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首先对所给的数据进行处理，得到了相关性热力图</a:t>
            </a:r>
          </a:p>
        </p:txBody>
      </p:sp>
      <p:grpSp>
        <p:nvGrpSpPr>
          <p:cNvPr id="21" name="组合 20">
            <a:extLst>
              <a:ext uri="{FF2B5EF4-FFF2-40B4-BE49-F238E27FC236}">
                <a16:creationId xmlns:a16="http://schemas.microsoft.com/office/drawing/2014/main" id="{5C896C7D-4704-2375-A095-D055079C7413}"/>
              </a:ext>
            </a:extLst>
          </p:cNvPr>
          <p:cNvGrpSpPr/>
          <p:nvPr/>
        </p:nvGrpSpPr>
        <p:grpSpPr>
          <a:xfrm>
            <a:off x="2350790" y="1882567"/>
            <a:ext cx="9343401" cy="3067247"/>
            <a:chOff x="2320571" y="2234755"/>
            <a:chExt cx="9343401" cy="3067247"/>
          </a:xfrm>
        </p:grpSpPr>
        <p:grpSp>
          <p:nvGrpSpPr>
            <p:cNvPr id="14" name="组合 13">
              <a:extLst>
                <a:ext uri="{FF2B5EF4-FFF2-40B4-BE49-F238E27FC236}">
                  <a16:creationId xmlns:a16="http://schemas.microsoft.com/office/drawing/2014/main" id="{05D99C89-E66C-4B3B-45E7-B2A4211B3DE3}"/>
                </a:ext>
              </a:extLst>
            </p:cNvPr>
            <p:cNvGrpSpPr>
              <a:grpSpLocks noChangeAspect="1"/>
            </p:cNvGrpSpPr>
            <p:nvPr/>
          </p:nvGrpSpPr>
          <p:grpSpPr>
            <a:xfrm>
              <a:off x="2320571" y="2258750"/>
              <a:ext cx="4344630" cy="3043252"/>
              <a:chOff x="2320571" y="2258750"/>
              <a:chExt cx="3854603" cy="2700006"/>
            </a:xfrm>
          </p:grpSpPr>
          <p:grpSp>
            <p:nvGrpSpPr>
              <p:cNvPr id="9" name="组合 8">
                <a:extLst>
                  <a:ext uri="{FF2B5EF4-FFF2-40B4-BE49-F238E27FC236}">
                    <a16:creationId xmlns:a16="http://schemas.microsoft.com/office/drawing/2014/main" id="{3BA036F7-4E24-5A6E-BC59-33C1CC9A5D92}"/>
                  </a:ext>
                </a:extLst>
              </p:cNvPr>
              <p:cNvGrpSpPr/>
              <p:nvPr/>
            </p:nvGrpSpPr>
            <p:grpSpPr>
              <a:xfrm>
                <a:off x="2320571" y="2258754"/>
                <a:ext cx="3854603" cy="2700002"/>
                <a:chOff x="2036191" y="915523"/>
                <a:chExt cx="3883558" cy="2700002"/>
              </a:xfrm>
            </p:grpSpPr>
            <p:sp>
              <p:nvSpPr>
                <p:cNvPr id="10" name="矩形: 圆角 9">
                  <a:extLst>
                    <a:ext uri="{FF2B5EF4-FFF2-40B4-BE49-F238E27FC236}">
                      <a16:creationId xmlns:a16="http://schemas.microsoft.com/office/drawing/2014/main" id="{1B6340A9-9B30-0E44-9286-66EABEB84207}"/>
                    </a:ext>
                  </a:extLst>
                </p:cNvPr>
                <p:cNvSpPr>
                  <a:spLocks/>
                </p:cNvSpPr>
                <p:nvPr/>
              </p:nvSpPr>
              <p:spPr>
                <a:xfrm>
                  <a:off x="2036191" y="915525"/>
                  <a:ext cx="3883558" cy="2700000"/>
                </a:xfrm>
                <a:prstGeom prst="roundRect">
                  <a:avLst>
                    <a:gd name="adj" fmla="val 6711"/>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1" name="矩形: 圆顶角 10">
                  <a:extLst>
                    <a:ext uri="{FF2B5EF4-FFF2-40B4-BE49-F238E27FC236}">
                      <a16:creationId xmlns:a16="http://schemas.microsoft.com/office/drawing/2014/main" id="{9F5C2737-5EAD-5F91-9C87-567837AE03EF}"/>
                    </a:ext>
                  </a:extLst>
                </p:cNvPr>
                <p:cNvSpPr/>
                <p:nvPr/>
              </p:nvSpPr>
              <p:spPr>
                <a:xfrm rot="16200000">
                  <a:off x="1112569" y="1839146"/>
                  <a:ext cx="2700001" cy="852756"/>
                </a:xfrm>
                <a:prstGeom prst="round2SameRect">
                  <a:avLst>
                    <a:gd name="adj1" fmla="val 21112"/>
                    <a:gd name="adj2" fmla="val 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895CFA6-3620-1DCC-EE77-3987707C959B}"/>
                    </a:ext>
                  </a:extLst>
                </p:cNvPr>
                <p:cNvSpPr txBox="1"/>
                <p:nvPr/>
              </p:nvSpPr>
              <p:spPr>
                <a:xfrm>
                  <a:off x="2036191" y="1942357"/>
                  <a:ext cx="852757" cy="603753"/>
                </a:xfrm>
                <a:prstGeom prst="rect">
                  <a:avLst/>
                </a:prstGeom>
                <a:noFill/>
              </p:spPr>
              <p:txBody>
                <a:bodyPr wrap="square" rtlCol="0">
                  <a:spAutoFit/>
                </a:bodyPr>
                <a:lstStyle/>
                <a:p>
                  <a:pPr algn="ctr">
                    <a:lnSpc>
                      <a:spcPct val="110000"/>
                    </a:lnSpc>
                  </a:pPr>
                  <a:r>
                    <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风力</a:t>
                  </a:r>
                  <a:endPar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10000"/>
                    </a:lnSpc>
                  </a:pPr>
                  <a:r>
                    <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发电</a:t>
                  </a:r>
                  <a:endPar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7" name="图片 6">
                <a:extLst>
                  <a:ext uri="{FF2B5EF4-FFF2-40B4-BE49-F238E27FC236}">
                    <a16:creationId xmlns:a16="http://schemas.microsoft.com/office/drawing/2014/main" id="{11D43F9B-2066-C3E4-B1F2-6BE978ECB480}"/>
                  </a:ext>
                </a:extLst>
              </p:cNvPr>
              <p:cNvPicPr>
                <a:picLocks noChangeAspect="1"/>
              </p:cNvPicPr>
              <p:nvPr/>
            </p:nvPicPr>
            <p:blipFill rotWithShape="1">
              <a:blip r:embed="rId2"/>
              <a:srcRect l="1204" t="1928" r="13016"/>
              <a:stretch/>
            </p:blipFill>
            <p:spPr bwMode="auto">
              <a:xfrm>
                <a:off x="3166970" y="2258750"/>
                <a:ext cx="3008204" cy="2700002"/>
              </a:xfrm>
              <a:prstGeom prst="roundRect">
                <a:avLst>
                  <a:gd name="adj" fmla="val 7667"/>
                </a:avLst>
              </a:prstGeom>
              <a:ln>
                <a:noFill/>
              </a:ln>
              <a:effectLst/>
              <a:extLst>
                <a:ext uri="{53640926-AAD7-44D8-BBD7-CCE9431645EC}">
                  <a14:shadowObscured xmlns:a14="http://schemas.microsoft.com/office/drawing/2010/main"/>
                </a:ext>
              </a:extLst>
            </p:spPr>
          </p:pic>
        </p:grpSp>
        <p:grpSp>
          <p:nvGrpSpPr>
            <p:cNvPr id="15" name="组合 14">
              <a:extLst>
                <a:ext uri="{FF2B5EF4-FFF2-40B4-BE49-F238E27FC236}">
                  <a16:creationId xmlns:a16="http://schemas.microsoft.com/office/drawing/2014/main" id="{48D2AEE7-068B-1B8A-18A6-92ED3B61F492}"/>
                </a:ext>
              </a:extLst>
            </p:cNvPr>
            <p:cNvGrpSpPr>
              <a:grpSpLocks noChangeAspect="1"/>
            </p:cNvGrpSpPr>
            <p:nvPr/>
          </p:nvGrpSpPr>
          <p:grpSpPr>
            <a:xfrm>
              <a:off x="7319342" y="2234755"/>
              <a:ext cx="4344630" cy="3043252"/>
              <a:chOff x="2320571" y="2258750"/>
              <a:chExt cx="3854603" cy="2700006"/>
            </a:xfrm>
          </p:grpSpPr>
          <p:grpSp>
            <p:nvGrpSpPr>
              <p:cNvPr id="16" name="组合 15">
                <a:extLst>
                  <a:ext uri="{FF2B5EF4-FFF2-40B4-BE49-F238E27FC236}">
                    <a16:creationId xmlns:a16="http://schemas.microsoft.com/office/drawing/2014/main" id="{A01F49A2-E790-E21C-180D-D22D88BF629B}"/>
                  </a:ext>
                </a:extLst>
              </p:cNvPr>
              <p:cNvGrpSpPr/>
              <p:nvPr/>
            </p:nvGrpSpPr>
            <p:grpSpPr>
              <a:xfrm>
                <a:off x="2320571" y="2258754"/>
                <a:ext cx="3854603" cy="2700002"/>
                <a:chOff x="2036191" y="915523"/>
                <a:chExt cx="3883558" cy="2700002"/>
              </a:xfrm>
            </p:grpSpPr>
            <p:sp>
              <p:nvSpPr>
                <p:cNvPr id="18" name="矩形: 圆角 17">
                  <a:extLst>
                    <a:ext uri="{FF2B5EF4-FFF2-40B4-BE49-F238E27FC236}">
                      <a16:creationId xmlns:a16="http://schemas.microsoft.com/office/drawing/2014/main" id="{C55FDEDD-5EC2-228E-1309-A64D4B593BB2}"/>
                    </a:ext>
                  </a:extLst>
                </p:cNvPr>
                <p:cNvSpPr>
                  <a:spLocks/>
                </p:cNvSpPr>
                <p:nvPr/>
              </p:nvSpPr>
              <p:spPr>
                <a:xfrm>
                  <a:off x="2036191" y="915525"/>
                  <a:ext cx="3883558" cy="2700000"/>
                </a:xfrm>
                <a:prstGeom prst="roundRect">
                  <a:avLst>
                    <a:gd name="adj" fmla="val 6711"/>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9" name="矩形: 圆顶角 18">
                  <a:extLst>
                    <a:ext uri="{FF2B5EF4-FFF2-40B4-BE49-F238E27FC236}">
                      <a16:creationId xmlns:a16="http://schemas.microsoft.com/office/drawing/2014/main" id="{A20560DD-43DA-B429-3132-E4E066A11F58}"/>
                    </a:ext>
                  </a:extLst>
                </p:cNvPr>
                <p:cNvSpPr/>
                <p:nvPr/>
              </p:nvSpPr>
              <p:spPr>
                <a:xfrm rot="16200000">
                  <a:off x="1112569" y="1839146"/>
                  <a:ext cx="2700001" cy="852756"/>
                </a:xfrm>
                <a:prstGeom prst="round2SameRect">
                  <a:avLst>
                    <a:gd name="adj1" fmla="val 21112"/>
                    <a:gd name="adj2" fmla="val 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9C2A921-D4D5-3F21-4DA8-39627CB7774C}"/>
                    </a:ext>
                  </a:extLst>
                </p:cNvPr>
                <p:cNvSpPr txBox="1"/>
                <p:nvPr/>
              </p:nvSpPr>
              <p:spPr>
                <a:xfrm>
                  <a:off x="2036191" y="1942357"/>
                  <a:ext cx="852757" cy="603753"/>
                </a:xfrm>
                <a:prstGeom prst="rect">
                  <a:avLst/>
                </a:prstGeom>
                <a:noFill/>
              </p:spPr>
              <p:txBody>
                <a:bodyPr wrap="square" rtlCol="0">
                  <a:spAutoFit/>
                </a:bodyPr>
                <a:lstStyle/>
                <a:p>
                  <a:pPr algn="ctr">
                    <a:lnSpc>
                      <a:spcPct val="110000"/>
                    </a:lnSpc>
                  </a:pPr>
                  <a:r>
                    <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光伏</a:t>
                  </a:r>
                  <a:endParaRPr lang="en-US" altLang="zh-CN"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10000"/>
                    </a:lnSpc>
                  </a:pPr>
                  <a:r>
                    <a:rPr lang="zh-CN" altLang="en-US" sz="1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发电</a:t>
                  </a:r>
                  <a:endPar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17" name="图片 16">
                <a:extLst>
                  <a:ext uri="{FF2B5EF4-FFF2-40B4-BE49-F238E27FC236}">
                    <a16:creationId xmlns:a16="http://schemas.microsoft.com/office/drawing/2014/main" id="{74394E44-6F51-A54B-E8C5-AC18257C7313}"/>
                  </a:ext>
                </a:extLst>
              </p:cNvPr>
              <p:cNvPicPr>
                <a:picLocks noChangeAspect="1"/>
              </p:cNvPicPr>
              <p:nvPr/>
            </p:nvPicPr>
            <p:blipFill rotWithShape="1">
              <a:blip r:embed="rId3">
                <a:extLst>
                  <a:ext uri="{28A0092B-C50C-407E-A947-70E740481C1C}">
                    <a14:useLocalDpi xmlns:a14="http://schemas.microsoft.com/office/drawing/2010/main" val="0"/>
                  </a:ext>
                </a:extLst>
              </a:blip>
              <a:srcRect t="3397" b="3397"/>
              <a:stretch/>
            </p:blipFill>
            <p:spPr bwMode="auto">
              <a:xfrm>
                <a:off x="3166970" y="2258750"/>
                <a:ext cx="3008204" cy="2700002"/>
              </a:xfrm>
              <a:prstGeom prst="roundRect">
                <a:avLst>
                  <a:gd name="adj" fmla="val 7667"/>
                </a:avLst>
              </a:prstGeom>
              <a:ln>
                <a:noFill/>
              </a:ln>
              <a:effectLst/>
              <a:extLst>
                <a:ext uri="{53640926-AAD7-44D8-BBD7-CCE9431645EC}">
                  <a14:shadowObscured xmlns:a14="http://schemas.microsoft.com/office/drawing/2010/main"/>
                </a:ext>
              </a:extLst>
            </p:spPr>
          </p:pic>
        </p:grpSp>
      </p:grpSp>
    </p:spTree>
    <p:extLst>
      <p:ext uri="{BB962C8B-B14F-4D97-AF65-F5344CB8AC3E}">
        <p14:creationId xmlns:p14="http://schemas.microsoft.com/office/powerpoint/2010/main" val="3188747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0FECCAF7-4D04-A41A-8B8F-063873AE98ED}"/>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模型探索</a:t>
            </a:r>
          </a:p>
        </p:txBody>
      </p:sp>
      <p:sp>
        <p:nvSpPr>
          <p:cNvPr id="22" name="文本框 21">
            <a:extLst>
              <a:ext uri="{FF2B5EF4-FFF2-40B4-BE49-F238E27FC236}">
                <a16:creationId xmlns:a16="http://schemas.microsoft.com/office/drawing/2014/main" id="{F40A2EF0-DA5F-55AB-34D3-B03F32771F3C}"/>
              </a:ext>
            </a:extLst>
          </p:cNvPr>
          <p:cNvSpPr txBox="1"/>
          <p:nvPr/>
        </p:nvSpPr>
        <p:spPr>
          <a:xfrm>
            <a:off x="2323322" y="1071458"/>
            <a:ext cx="8884452" cy="461665"/>
          </a:xfrm>
          <a:prstGeom prst="rect">
            <a:avLst/>
          </a:prstGeom>
          <a:noFill/>
        </p:spPr>
        <p:txBody>
          <a:bodyPr wrap="square">
            <a:spAutoFit/>
          </a:bodyPr>
          <a:lstStyle/>
          <a:p>
            <a:pPr marL="342900" indent="-34290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在进行模型的训练之前，我们采用归一化将模型参数进行处理</a:t>
            </a:r>
          </a:p>
        </p:txBody>
      </p:sp>
      <p:grpSp>
        <p:nvGrpSpPr>
          <p:cNvPr id="28" name="组合 27">
            <a:extLst>
              <a:ext uri="{FF2B5EF4-FFF2-40B4-BE49-F238E27FC236}">
                <a16:creationId xmlns:a16="http://schemas.microsoft.com/office/drawing/2014/main" id="{76C234EC-49ED-EE61-3B59-3E483BC65E62}"/>
              </a:ext>
            </a:extLst>
          </p:cNvPr>
          <p:cNvGrpSpPr>
            <a:grpSpLocks noChangeAspect="1"/>
          </p:cNvGrpSpPr>
          <p:nvPr/>
        </p:nvGrpSpPr>
        <p:grpSpPr>
          <a:xfrm>
            <a:off x="5663158" y="1921162"/>
            <a:ext cx="5464881" cy="4060584"/>
            <a:chOff x="3726669" y="1641074"/>
            <a:chExt cx="6471010" cy="4808171"/>
          </a:xfrm>
        </p:grpSpPr>
        <p:grpSp>
          <p:nvGrpSpPr>
            <p:cNvPr id="26" name="组合 25">
              <a:extLst>
                <a:ext uri="{FF2B5EF4-FFF2-40B4-BE49-F238E27FC236}">
                  <a16:creationId xmlns:a16="http://schemas.microsoft.com/office/drawing/2014/main" id="{8D939D09-C55A-E8F3-8581-A7D33D4A1A4C}"/>
                </a:ext>
              </a:extLst>
            </p:cNvPr>
            <p:cNvGrpSpPr/>
            <p:nvPr/>
          </p:nvGrpSpPr>
          <p:grpSpPr>
            <a:xfrm>
              <a:off x="3726669" y="1641074"/>
              <a:ext cx="6471010" cy="4808171"/>
              <a:chOff x="3726669" y="1641074"/>
              <a:chExt cx="6471010" cy="4808171"/>
            </a:xfrm>
          </p:grpSpPr>
          <p:sp>
            <p:nvSpPr>
              <p:cNvPr id="3" name="矩形: 圆角 2">
                <a:extLst>
                  <a:ext uri="{FF2B5EF4-FFF2-40B4-BE49-F238E27FC236}">
                    <a16:creationId xmlns:a16="http://schemas.microsoft.com/office/drawing/2014/main" id="{A7365F40-43B3-0291-1F3B-847E4D05551B}"/>
                  </a:ext>
                </a:extLst>
              </p:cNvPr>
              <p:cNvSpPr/>
              <p:nvPr/>
            </p:nvSpPr>
            <p:spPr>
              <a:xfrm>
                <a:off x="3726669" y="1641074"/>
                <a:ext cx="6471010" cy="4523555"/>
              </a:xfrm>
              <a:prstGeom prst="roundRect">
                <a:avLst>
                  <a:gd name="adj" fmla="val 6483"/>
                </a:avLst>
              </a:prstGeom>
              <a:solidFill>
                <a:schemeClr val="bg1"/>
              </a:solidFill>
              <a:ln w="31750">
                <a:solidFill>
                  <a:srgbClr val="002060"/>
                </a:solid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a:extLst>
                  <a:ext uri="{FF2B5EF4-FFF2-40B4-BE49-F238E27FC236}">
                    <a16:creationId xmlns:a16="http://schemas.microsoft.com/office/drawing/2014/main" id="{2EBA8F11-952A-4A40-173D-4D056A562ACE}"/>
                  </a:ext>
                </a:extLst>
              </p:cNvPr>
              <p:cNvSpPr/>
              <p:nvPr/>
            </p:nvSpPr>
            <p:spPr>
              <a:xfrm>
                <a:off x="4771836" y="6164629"/>
                <a:ext cx="4723390" cy="284616"/>
              </a:xfrm>
              <a:prstGeom prst="trapezoid">
                <a:avLst/>
              </a:prstGeom>
              <a:solidFill>
                <a:schemeClr val="bg1"/>
              </a:solidFill>
              <a:ln w="31750">
                <a:solidFill>
                  <a:srgbClr val="00206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a:extLst>
                <a:ext uri="{FF2B5EF4-FFF2-40B4-BE49-F238E27FC236}">
                  <a16:creationId xmlns:a16="http://schemas.microsoft.com/office/drawing/2014/main" id="{FA238ECF-B4B7-B3E9-45E1-3C81D203A600}"/>
                </a:ext>
              </a:extLst>
            </p:cNvPr>
            <p:cNvPicPr>
              <a:picLocks noChangeAspect="1"/>
            </p:cNvPicPr>
            <p:nvPr/>
          </p:nvPicPr>
          <p:blipFill rotWithShape="1">
            <a:blip r:embed="rId2"/>
            <a:srcRect t="1014"/>
            <a:stretch/>
          </p:blipFill>
          <p:spPr>
            <a:xfrm>
              <a:off x="4006974" y="1923799"/>
              <a:ext cx="5760640" cy="3975458"/>
            </a:xfrm>
            <a:prstGeom prst="rect">
              <a:avLst/>
            </a:prstGeom>
            <a:ln>
              <a:noFill/>
            </a:ln>
            <a:effectLst/>
          </p:spPr>
        </p:pic>
      </p:grpSp>
      <p:sp>
        <p:nvSpPr>
          <p:cNvPr id="31" name="TextBox 279">
            <a:extLst>
              <a:ext uri="{FF2B5EF4-FFF2-40B4-BE49-F238E27FC236}">
                <a16:creationId xmlns:a16="http://schemas.microsoft.com/office/drawing/2014/main" id="{AAD863D4-1EEE-18DD-0EC1-9F5019090233}"/>
              </a:ext>
            </a:extLst>
          </p:cNvPr>
          <p:cNvSpPr txBox="1">
            <a:spLocks noChangeArrowheads="1"/>
          </p:cNvSpPr>
          <p:nvPr/>
        </p:nvSpPr>
        <p:spPr bwMode="auto">
          <a:xfrm>
            <a:off x="3011457" y="2238207"/>
            <a:ext cx="1849058" cy="263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400">
              <a:lnSpc>
                <a:spcPct val="150000"/>
              </a:lnSpc>
              <a:defRPr/>
            </a:pPr>
            <a:r>
              <a:rPr lang="zh-CN" altLang="en-US" sz="1400" dirty="0">
                <a:solidFill>
                  <a:prstClr val="white"/>
                </a:solidFill>
                <a:latin typeface="微软雅黑" panose="020B0503020204020204" pitchFamily="34" charset="-122"/>
                <a:ea typeface="微软雅黑" panose="020B0503020204020204" pitchFamily="34" charset="-122"/>
              </a:rPr>
              <a:t>点击输入简要文字内容，文字内容概括精炼，不用多余的文字修饰，言短意赅的说明该项内容。点击输入简要文字内容，文字内容概括精炼，不用多余的文字修饰</a:t>
            </a:r>
          </a:p>
        </p:txBody>
      </p:sp>
      <p:sp>
        <p:nvSpPr>
          <p:cNvPr id="32" name="对话气泡: 圆角矩形 31">
            <a:extLst>
              <a:ext uri="{FF2B5EF4-FFF2-40B4-BE49-F238E27FC236}">
                <a16:creationId xmlns:a16="http://schemas.microsoft.com/office/drawing/2014/main" id="{40B3000C-9508-35DB-A5B4-6C94F2D25ABD}"/>
              </a:ext>
            </a:extLst>
          </p:cNvPr>
          <p:cNvSpPr/>
          <p:nvPr/>
        </p:nvSpPr>
        <p:spPr>
          <a:xfrm>
            <a:off x="2842352" y="1881854"/>
            <a:ext cx="2187268" cy="3984148"/>
          </a:xfrm>
          <a:prstGeom prst="wedgeRoundRectCallout">
            <a:avLst>
              <a:gd name="adj1" fmla="val 79123"/>
              <a:gd name="adj2" fmla="val -100"/>
              <a:gd name="adj3" fmla="val 16667"/>
            </a:avLst>
          </a:pr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000" spc="40" dirty="0">
                <a:latin typeface="微软雅黑" panose="020B0503020204020204" pitchFamily="34" charset="-122"/>
                <a:ea typeface="微软雅黑" panose="020B0503020204020204" pitchFamily="34" charset="-122"/>
              </a:rPr>
              <a:t>由于最初没有看到给的预测所用的数据不包含结果，</a:t>
            </a:r>
            <a:endParaRPr lang="en-US" altLang="zh-CN" sz="2000" spc="40" dirty="0">
              <a:latin typeface="微软雅黑" panose="020B0503020204020204" pitchFamily="34" charset="-122"/>
              <a:ea typeface="微软雅黑" panose="020B0503020204020204" pitchFamily="34" charset="-122"/>
            </a:endParaRPr>
          </a:p>
          <a:p>
            <a:pPr algn="ctr">
              <a:lnSpc>
                <a:spcPct val="120000"/>
              </a:lnSpc>
            </a:pPr>
            <a:r>
              <a:rPr lang="zh-CN" altLang="en-US" sz="2000" spc="40" dirty="0">
                <a:latin typeface="微软雅黑" panose="020B0503020204020204" pitchFamily="34" charset="-122"/>
                <a:ea typeface="微软雅黑" panose="020B0503020204020204" pitchFamily="34" charset="-122"/>
              </a:rPr>
              <a:t>所以使用的是十六维的数据（即</a:t>
            </a:r>
            <a:r>
              <a:rPr lang="zh-CN" altLang="en-US" sz="2000" spc="40" dirty="0">
                <a:solidFill>
                  <a:srgbClr val="FFA451"/>
                </a:solidFill>
                <a:latin typeface="微软雅黑" panose="020B0503020204020204" pitchFamily="34" charset="-122"/>
                <a:ea typeface="微软雅黑" panose="020B0503020204020204" pitchFamily="34" charset="-122"/>
              </a:rPr>
              <a:t>包含所给出的结果的数据</a:t>
            </a:r>
            <a:r>
              <a:rPr lang="zh-CN" altLang="en-US" sz="2000" spc="40" dirty="0">
                <a:latin typeface="微软雅黑" panose="020B0503020204020204" pitchFamily="34" charset="-122"/>
                <a:ea typeface="微软雅黑" panose="020B0503020204020204" pitchFamily="34" charset="-122"/>
              </a:rPr>
              <a:t>）进行模型的训练</a:t>
            </a:r>
          </a:p>
        </p:txBody>
      </p:sp>
    </p:spTree>
    <p:extLst>
      <p:ext uri="{BB962C8B-B14F-4D97-AF65-F5344CB8AC3E}">
        <p14:creationId xmlns:p14="http://schemas.microsoft.com/office/powerpoint/2010/main" val="4240951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0FECCAF7-4D04-A41A-8B8F-063873AE98ED}"/>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模型探索</a:t>
            </a:r>
          </a:p>
        </p:txBody>
      </p:sp>
      <p:grpSp>
        <p:nvGrpSpPr>
          <p:cNvPr id="4" name="组合 3">
            <a:extLst>
              <a:ext uri="{FF2B5EF4-FFF2-40B4-BE49-F238E27FC236}">
                <a16:creationId xmlns:a16="http://schemas.microsoft.com/office/drawing/2014/main" id="{DF8DB30A-BFD5-8BF0-70A5-0451982C02B4}"/>
              </a:ext>
            </a:extLst>
          </p:cNvPr>
          <p:cNvGrpSpPr/>
          <p:nvPr/>
        </p:nvGrpSpPr>
        <p:grpSpPr>
          <a:xfrm>
            <a:off x="2494806" y="981522"/>
            <a:ext cx="9073008" cy="676777"/>
            <a:chOff x="2494806" y="1053530"/>
            <a:chExt cx="8530232" cy="676777"/>
          </a:xfrm>
        </p:grpSpPr>
        <p:sp>
          <p:nvSpPr>
            <p:cNvPr id="5" name="矩形: 圆角 4">
              <a:extLst>
                <a:ext uri="{FF2B5EF4-FFF2-40B4-BE49-F238E27FC236}">
                  <a16:creationId xmlns:a16="http://schemas.microsoft.com/office/drawing/2014/main" id="{72DA177E-7EAE-EFDD-4752-864156CCC5F7}"/>
                </a:ext>
              </a:extLst>
            </p:cNvPr>
            <p:cNvSpPr/>
            <p:nvPr/>
          </p:nvSpPr>
          <p:spPr>
            <a:xfrm>
              <a:off x="2494806" y="1053530"/>
              <a:ext cx="8530232" cy="676777"/>
            </a:xfrm>
            <a:prstGeom prst="roundRect">
              <a:avLst>
                <a:gd name="adj" fmla="val 18839"/>
              </a:avLst>
            </a:prstGeom>
            <a:solidFill>
              <a:srgbClr val="002060"/>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6" name="文本框 5">
              <a:extLst>
                <a:ext uri="{FF2B5EF4-FFF2-40B4-BE49-F238E27FC236}">
                  <a16:creationId xmlns:a16="http://schemas.microsoft.com/office/drawing/2014/main" id="{A34DEFAC-CA79-97F2-FB84-F878EEC84A89}"/>
                </a:ext>
              </a:extLst>
            </p:cNvPr>
            <p:cNvSpPr txBox="1"/>
            <p:nvPr/>
          </p:nvSpPr>
          <p:spPr>
            <a:xfrm>
              <a:off x="2494806" y="1159121"/>
              <a:ext cx="8530232" cy="461665"/>
            </a:xfrm>
            <a:prstGeom prst="rect">
              <a:avLst/>
            </a:prstGeom>
            <a:noFill/>
          </p:spPr>
          <p:txBody>
            <a:bodyPr wrap="squar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但是</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去除输出结果 对模型进行训练</a:t>
              </a:r>
            </a:p>
          </p:txBody>
        </p:sp>
      </p:grpSp>
      <p:grpSp>
        <p:nvGrpSpPr>
          <p:cNvPr id="20" name="组合 19">
            <a:extLst>
              <a:ext uri="{FF2B5EF4-FFF2-40B4-BE49-F238E27FC236}">
                <a16:creationId xmlns:a16="http://schemas.microsoft.com/office/drawing/2014/main" id="{D385D8BE-36C4-E53E-ADBB-8A19F8D53E44}"/>
              </a:ext>
            </a:extLst>
          </p:cNvPr>
          <p:cNvGrpSpPr/>
          <p:nvPr/>
        </p:nvGrpSpPr>
        <p:grpSpPr>
          <a:xfrm>
            <a:off x="3096118" y="1763889"/>
            <a:ext cx="8207932" cy="4012345"/>
            <a:chOff x="3096118" y="1763889"/>
            <a:chExt cx="8207932" cy="4012345"/>
          </a:xfrm>
        </p:grpSpPr>
        <p:grpSp>
          <p:nvGrpSpPr>
            <p:cNvPr id="14" name="组合 13">
              <a:extLst>
                <a:ext uri="{FF2B5EF4-FFF2-40B4-BE49-F238E27FC236}">
                  <a16:creationId xmlns:a16="http://schemas.microsoft.com/office/drawing/2014/main" id="{098AA8FE-48C6-7850-E8A9-763B95F7489F}"/>
                </a:ext>
              </a:extLst>
            </p:cNvPr>
            <p:cNvGrpSpPr/>
            <p:nvPr/>
          </p:nvGrpSpPr>
          <p:grpSpPr>
            <a:xfrm>
              <a:off x="3096118" y="1763889"/>
              <a:ext cx="3912700" cy="4008586"/>
              <a:chOff x="3096118" y="1763889"/>
              <a:chExt cx="3912700" cy="4008586"/>
            </a:xfrm>
          </p:grpSpPr>
          <p:sp>
            <p:nvSpPr>
              <p:cNvPr id="10" name="矩形: 圆角 9">
                <a:extLst>
                  <a:ext uri="{FF2B5EF4-FFF2-40B4-BE49-F238E27FC236}">
                    <a16:creationId xmlns:a16="http://schemas.microsoft.com/office/drawing/2014/main" id="{1F0A9AC2-4AA2-315B-7FCB-3A5004282B67}"/>
                  </a:ext>
                </a:extLst>
              </p:cNvPr>
              <p:cNvSpPr/>
              <p:nvPr/>
            </p:nvSpPr>
            <p:spPr>
              <a:xfrm>
                <a:off x="3097040" y="1763890"/>
                <a:ext cx="3911778" cy="4008585"/>
              </a:xfrm>
              <a:prstGeom prst="roundRect">
                <a:avLst>
                  <a:gd name="adj" fmla="val 8667"/>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8E11D7C-147A-09BF-0271-75332FBA8499}"/>
                  </a:ext>
                </a:extLst>
              </p:cNvPr>
              <p:cNvPicPr>
                <a:picLocks noChangeAspect="1"/>
              </p:cNvPicPr>
              <p:nvPr/>
            </p:nvPicPr>
            <p:blipFill rotWithShape="1">
              <a:blip r:embed="rId2"/>
              <a:srcRect l="8170" r="8885"/>
              <a:stretch/>
            </p:blipFill>
            <p:spPr bwMode="auto">
              <a:xfrm>
                <a:off x="3097041" y="1763889"/>
                <a:ext cx="3910855" cy="2592058"/>
              </a:xfrm>
              <a:prstGeom prst="round2SameRect">
                <a:avLst>
                  <a:gd name="adj1" fmla="val 13665"/>
                  <a:gd name="adj2" fmla="val 0"/>
                </a:avLst>
              </a:prstGeom>
              <a:ln>
                <a:noFill/>
              </a:ln>
              <a:effectLst/>
              <a:extLst>
                <a:ext uri="{53640926-AAD7-44D8-BBD7-CCE9431645EC}">
                  <a14:shadowObscured xmlns:a14="http://schemas.microsoft.com/office/drawing/2010/main"/>
                </a:ext>
              </a:extLst>
            </p:spPr>
          </p:pic>
          <p:sp>
            <p:nvSpPr>
              <p:cNvPr id="11" name="矩形: 圆角 10">
                <a:extLst>
                  <a:ext uri="{FF2B5EF4-FFF2-40B4-BE49-F238E27FC236}">
                    <a16:creationId xmlns:a16="http://schemas.microsoft.com/office/drawing/2014/main" id="{ACFAE172-8BD2-7ABC-80E5-94686B94CE0D}"/>
                  </a:ext>
                </a:extLst>
              </p:cNvPr>
              <p:cNvSpPr/>
              <p:nvPr/>
            </p:nvSpPr>
            <p:spPr>
              <a:xfrm>
                <a:off x="4848123" y="4397134"/>
                <a:ext cx="432001" cy="105057"/>
              </a:xfrm>
              <a:prstGeom prst="roundRect">
                <a:avLst>
                  <a:gd name="adj" fmla="val 50000"/>
                </a:avLst>
              </a:prstGeom>
              <a:gradFill>
                <a:gsLst>
                  <a:gs pos="0">
                    <a:srgbClr val="363795"/>
                  </a:gs>
                  <a:gs pos="100000">
                    <a:srgbClr val="005C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CE26603C-C119-7C72-1F49-356D90E3AF7C}"/>
                  </a:ext>
                </a:extLst>
              </p:cNvPr>
              <p:cNvSpPr txBox="1"/>
              <p:nvPr/>
            </p:nvSpPr>
            <p:spPr>
              <a:xfrm>
                <a:off x="3096118" y="4913265"/>
                <a:ext cx="3911778" cy="400110"/>
              </a:xfrm>
              <a:prstGeom prst="rect">
                <a:avLst/>
              </a:prstGeom>
              <a:noFill/>
            </p:spPr>
            <p:txBody>
              <a:bodyPr wrap="square">
                <a:spAutoFit/>
              </a:bodyPr>
              <a:lstStyle/>
              <a:p>
                <a:pPr algn="ctr"/>
                <a:r>
                  <a:rPr lang="zh-CN"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风</a:t>
                </a:r>
                <a:r>
                  <a:rPr lang="zh-CN" altLang="en-US" sz="2000" b="1" dirty="0">
                    <a:effectLst/>
                    <a:latin typeface="微软雅黑" panose="020B0503020204020204" pitchFamily="34" charset="-122"/>
                    <a:ea typeface="微软雅黑" panose="020B0503020204020204" pitchFamily="34" charset="-122"/>
                    <a:cs typeface="Times New Roman" panose="02020603050405020304" pitchFamily="18" charset="0"/>
                  </a:rPr>
                  <a:t>力发</a:t>
                </a:r>
                <a:r>
                  <a:rPr lang="zh-CN"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电</a:t>
                </a:r>
                <a:endParaRPr lang="zh-CN" altLang="en-US" sz="2000"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D340159C-A590-26D1-AC81-B7860247C55C}"/>
                </a:ext>
              </a:extLst>
            </p:cNvPr>
            <p:cNvGrpSpPr/>
            <p:nvPr/>
          </p:nvGrpSpPr>
          <p:grpSpPr>
            <a:xfrm>
              <a:off x="7391350" y="1767648"/>
              <a:ext cx="3912700" cy="4008586"/>
              <a:chOff x="3096118" y="1763889"/>
              <a:chExt cx="3912700" cy="4008586"/>
            </a:xfrm>
          </p:grpSpPr>
          <p:sp>
            <p:nvSpPr>
              <p:cNvPr id="16" name="矩形: 圆角 15">
                <a:extLst>
                  <a:ext uri="{FF2B5EF4-FFF2-40B4-BE49-F238E27FC236}">
                    <a16:creationId xmlns:a16="http://schemas.microsoft.com/office/drawing/2014/main" id="{78EFDE3A-4EE6-0074-B421-EB74A338707A}"/>
                  </a:ext>
                </a:extLst>
              </p:cNvPr>
              <p:cNvSpPr/>
              <p:nvPr/>
            </p:nvSpPr>
            <p:spPr>
              <a:xfrm>
                <a:off x="3097040" y="1763890"/>
                <a:ext cx="3911778" cy="4008585"/>
              </a:xfrm>
              <a:prstGeom prst="roundRect">
                <a:avLst>
                  <a:gd name="adj" fmla="val 8667"/>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13906D8A-B9C4-30C8-A188-3DA913364C6B}"/>
                  </a:ext>
                </a:extLst>
              </p:cNvPr>
              <p:cNvPicPr>
                <a:picLocks noChangeAspect="1"/>
              </p:cNvPicPr>
              <p:nvPr/>
            </p:nvPicPr>
            <p:blipFill rotWithShape="1">
              <a:blip r:embed="rId3">
                <a:extLst>
                  <a:ext uri="{28A0092B-C50C-407E-A947-70E740481C1C}">
                    <a14:useLocalDpi xmlns:a14="http://schemas.microsoft.com/office/drawing/2010/main" val="0"/>
                  </a:ext>
                </a:extLst>
              </a:blip>
              <a:srcRect l="3751" r="3751"/>
              <a:stretch/>
            </p:blipFill>
            <p:spPr bwMode="auto">
              <a:xfrm>
                <a:off x="3097041" y="1763889"/>
                <a:ext cx="3910855" cy="2592058"/>
              </a:xfrm>
              <a:prstGeom prst="round2SameRect">
                <a:avLst>
                  <a:gd name="adj1" fmla="val 13665"/>
                  <a:gd name="adj2" fmla="val 0"/>
                </a:avLst>
              </a:prstGeom>
              <a:ln>
                <a:noFill/>
              </a:ln>
              <a:effectLst/>
              <a:extLst>
                <a:ext uri="{53640926-AAD7-44D8-BBD7-CCE9431645EC}">
                  <a14:shadowObscured xmlns:a14="http://schemas.microsoft.com/office/drawing/2010/main"/>
                </a:ext>
              </a:extLst>
            </p:spPr>
          </p:pic>
          <p:sp>
            <p:nvSpPr>
              <p:cNvPr id="18" name="矩形: 圆角 17">
                <a:extLst>
                  <a:ext uri="{FF2B5EF4-FFF2-40B4-BE49-F238E27FC236}">
                    <a16:creationId xmlns:a16="http://schemas.microsoft.com/office/drawing/2014/main" id="{27BDAD08-7DED-6090-6867-6A9E723D0D28}"/>
                  </a:ext>
                </a:extLst>
              </p:cNvPr>
              <p:cNvSpPr/>
              <p:nvPr/>
            </p:nvSpPr>
            <p:spPr>
              <a:xfrm>
                <a:off x="4848123" y="4397134"/>
                <a:ext cx="432001" cy="105057"/>
              </a:xfrm>
              <a:prstGeom prst="roundRect">
                <a:avLst>
                  <a:gd name="adj" fmla="val 50000"/>
                </a:avLst>
              </a:prstGeom>
              <a:gradFill>
                <a:gsLst>
                  <a:gs pos="0">
                    <a:srgbClr val="363795"/>
                  </a:gs>
                  <a:gs pos="100000">
                    <a:srgbClr val="005C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4585E484-0AB0-AFD2-67BA-4C00CEA7CE1A}"/>
                  </a:ext>
                </a:extLst>
              </p:cNvPr>
              <p:cNvSpPr txBox="1"/>
              <p:nvPr/>
            </p:nvSpPr>
            <p:spPr>
              <a:xfrm>
                <a:off x="3096118" y="4913265"/>
                <a:ext cx="3911778" cy="400110"/>
              </a:xfrm>
              <a:prstGeom prst="rect">
                <a:avLst/>
              </a:prstGeom>
              <a:noFill/>
            </p:spPr>
            <p:txBody>
              <a:bodyPr wrap="square">
                <a:spAutoFit/>
              </a:bodyPr>
              <a:lstStyle/>
              <a:p>
                <a:pPr algn="ctr"/>
                <a:r>
                  <a:rPr lang="zh-CN" altLang="en-US" sz="2000" b="1" dirty="0">
                    <a:effectLst/>
                    <a:latin typeface="微软雅黑" panose="020B0503020204020204" pitchFamily="34" charset="-122"/>
                    <a:ea typeface="微软雅黑" panose="020B0503020204020204" pitchFamily="34" charset="-122"/>
                    <a:cs typeface="Times New Roman" panose="02020603050405020304" pitchFamily="18" charset="0"/>
                  </a:rPr>
                  <a:t>光伏发</a:t>
                </a:r>
                <a:r>
                  <a:rPr lang="zh-CN"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电</a:t>
                </a:r>
                <a:endParaRPr lang="zh-CN" altLang="en-US" sz="2000" dirty="0">
                  <a:latin typeface="微软雅黑" panose="020B0503020204020204" pitchFamily="34" charset="-122"/>
                  <a:ea typeface="微软雅黑" panose="020B0503020204020204" pitchFamily="34" charset="-122"/>
                </a:endParaRPr>
              </a:p>
            </p:txBody>
          </p:sp>
        </p:grpSp>
      </p:grpSp>
      <p:sp>
        <p:nvSpPr>
          <p:cNvPr id="23" name="文本框 22">
            <a:extLst>
              <a:ext uri="{FF2B5EF4-FFF2-40B4-BE49-F238E27FC236}">
                <a16:creationId xmlns:a16="http://schemas.microsoft.com/office/drawing/2014/main" id="{2BB979A0-C746-C278-59C0-563F1B11515F}"/>
              </a:ext>
            </a:extLst>
          </p:cNvPr>
          <p:cNvSpPr txBox="1"/>
          <p:nvPr/>
        </p:nvSpPr>
        <p:spPr>
          <a:xfrm>
            <a:off x="4006974" y="5952716"/>
            <a:ext cx="6336704" cy="461665"/>
          </a:xfrm>
          <a:prstGeom prst="rect">
            <a:avLst/>
          </a:prstGeom>
          <a:noFill/>
        </p:spPr>
        <p:txBody>
          <a:bodyPr wrap="square">
            <a:spAutoFit/>
          </a:bodyPr>
          <a:lstStyle/>
          <a:p>
            <a:r>
              <a:rPr lang="zh-CN" altLang="zh-CN" sz="2400" b="1"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模型的拟合程度非常差，甚至没有任何的拟合</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8169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556AD82D-9735-87D1-7059-5EDAB0EA3559}"/>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模型探索</a:t>
            </a:r>
          </a:p>
        </p:txBody>
      </p:sp>
      <p:grpSp>
        <p:nvGrpSpPr>
          <p:cNvPr id="7" name="组合 6">
            <a:extLst>
              <a:ext uri="{FF2B5EF4-FFF2-40B4-BE49-F238E27FC236}">
                <a16:creationId xmlns:a16="http://schemas.microsoft.com/office/drawing/2014/main" id="{F83EF2AD-33CB-DF34-8B09-96C5E7EC13F0}"/>
              </a:ext>
            </a:extLst>
          </p:cNvPr>
          <p:cNvGrpSpPr/>
          <p:nvPr/>
        </p:nvGrpSpPr>
        <p:grpSpPr>
          <a:xfrm>
            <a:off x="2638822" y="1819759"/>
            <a:ext cx="2444884" cy="1296144"/>
            <a:chOff x="2782838" y="1269554"/>
            <a:chExt cx="2444884" cy="1296144"/>
          </a:xfrm>
        </p:grpSpPr>
        <p:sp>
          <p:nvSpPr>
            <p:cNvPr id="2" name="椭圆 1">
              <a:extLst>
                <a:ext uri="{FF2B5EF4-FFF2-40B4-BE49-F238E27FC236}">
                  <a16:creationId xmlns:a16="http://schemas.microsoft.com/office/drawing/2014/main" id="{5DC98CBE-6656-15A6-AA3B-7837DBEB34CE}"/>
                </a:ext>
              </a:extLst>
            </p:cNvPr>
            <p:cNvSpPr/>
            <p:nvPr/>
          </p:nvSpPr>
          <p:spPr>
            <a:xfrm>
              <a:off x="2782838" y="1269554"/>
              <a:ext cx="1296144" cy="129614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原因</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可能有三</a:t>
              </a:r>
            </a:p>
          </p:txBody>
        </p:sp>
        <p:sp>
          <p:nvSpPr>
            <p:cNvPr id="4" name="箭头: 右 3">
              <a:extLst>
                <a:ext uri="{FF2B5EF4-FFF2-40B4-BE49-F238E27FC236}">
                  <a16:creationId xmlns:a16="http://schemas.microsoft.com/office/drawing/2014/main" id="{296BDB31-F42C-B1B2-8A0E-3CE5AF9C3CF5}"/>
                </a:ext>
              </a:extLst>
            </p:cNvPr>
            <p:cNvSpPr/>
            <p:nvPr/>
          </p:nvSpPr>
          <p:spPr>
            <a:xfrm rot="20299365">
              <a:off x="3931577" y="1271975"/>
              <a:ext cx="1224136" cy="216024"/>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B8C57868-645A-ADED-5177-0444BF2665B1}"/>
                </a:ext>
              </a:extLst>
            </p:cNvPr>
            <p:cNvSpPr/>
            <p:nvPr/>
          </p:nvSpPr>
          <p:spPr>
            <a:xfrm>
              <a:off x="4003586" y="1809613"/>
              <a:ext cx="1224136" cy="216024"/>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230E268E-6CAA-A0F1-C271-D4677E44A962}"/>
                </a:ext>
              </a:extLst>
            </p:cNvPr>
            <p:cNvSpPr/>
            <p:nvPr/>
          </p:nvSpPr>
          <p:spPr>
            <a:xfrm rot="1275276">
              <a:off x="3930594" y="2311710"/>
              <a:ext cx="1224136" cy="216024"/>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2EDEB26C-BE71-BE74-7E62-37F7276DD384}"/>
              </a:ext>
            </a:extLst>
          </p:cNvPr>
          <p:cNvGrpSpPr/>
          <p:nvPr/>
        </p:nvGrpSpPr>
        <p:grpSpPr>
          <a:xfrm>
            <a:off x="4982846" y="1413570"/>
            <a:ext cx="5976664" cy="585899"/>
            <a:chOff x="2494806" y="1053530"/>
            <a:chExt cx="8530232" cy="676777"/>
          </a:xfrm>
        </p:grpSpPr>
        <p:sp>
          <p:nvSpPr>
            <p:cNvPr id="9" name="矩形: 圆角 8">
              <a:extLst>
                <a:ext uri="{FF2B5EF4-FFF2-40B4-BE49-F238E27FC236}">
                  <a16:creationId xmlns:a16="http://schemas.microsoft.com/office/drawing/2014/main" id="{E4FD4C2B-19FA-FF69-CCC7-9C34C58C8DE1}"/>
                </a:ext>
              </a:extLst>
            </p:cNvPr>
            <p:cNvSpPr/>
            <p:nvPr/>
          </p:nvSpPr>
          <p:spPr>
            <a:xfrm>
              <a:off x="2494806" y="1053530"/>
              <a:ext cx="8530232" cy="676777"/>
            </a:xfrm>
            <a:prstGeom prst="roundRect">
              <a:avLst>
                <a:gd name="adj" fmla="val 18839"/>
              </a:avLst>
            </a:prstGeom>
            <a:solidFill>
              <a:srgbClr val="00B0F0"/>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dirty="0">
                <a:solidFill>
                  <a:srgbClr val="EDEDED"/>
                </a:solidFill>
              </a:endParaRPr>
            </a:p>
          </p:txBody>
        </p:sp>
        <p:sp>
          <p:nvSpPr>
            <p:cNvPr id="10" name="文本框 9">
              <a:extLst>
                <a:ext uri="{FF2B5EF4-FFF2-40B4-BE49-F238E27FC236}">
                  <a16:creationId xmlns:a16="http://schemas.microsoft.com/office/drawing/2014/main" id="{8E8CEF10-C5C2-D2BA-ECBC-188E4C7BC370}"/>
                </a:ext>
              </a:extLst>
            </p:cNvPr>
            <p:cNvSpPr txBox="1"/>
            <p:nvPr/>
          </p:nvSpPr>
          <p:spPr>
            <a:xfrm>
              <a:off x="2494806" y="1159121"/>
              <a:ext cx="8530232" cy="426619"/>
            </a:xfrm>
            <a:prstGeom prst="rect">
              <a:avLst/>
            </a:prstGeom>
            <a:noFill/>
          </p:spPr>
          <p:txBody>
            <a:bodyPr wrap="squar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数据量不够</a:t>
              </a:r>
            </a:p>
          </p:txBody>
        </p:sp>
      </p:grpSp>
      <p:grpSp>
        <p:nvGrpSpPr>
          <p:cNvPr id="11" name="组合 10">
            <a:extLst>
              <a:ext uri="{FF2B5EF4-FFF2-40B4-BE49-F238E27FC236}">
                <a16:creationId xmlns:a16="http://schemas.microsoft.com/office/drawing/2014/main" id="{19C9D478-D3D2-C8FE-6BD3-7F14B03C2970}"/>
              </a:ext>
            </a:extLst>
          </p:cNvPr>
          <p:cNvGrpSpPr/>
          <p:nvPr/>
        </p:nvGrpSpPr>
        <p:grpSpPr>
          <a:xfrm>
            <a:off x="5100292" y="2174880"/>
            <a:ext cx="5976664" cy="585899"/>
            <a:chOff x="2494806" y="1053530"/>
            <a:chExt cx="8530232" cy="676777"/>
          </a:xfrm>
        </p:grpSpPr>
        <p:sp>
          <p:nvSpPr>
            <p:cNvPr id="12" name="矩形: 圆角 11">
              <a:extLst>
                <a:ext uri="{FF2B5EF4-FFF2-40B4-BE49-F238E27FC236}">
                  <a16:creationId xmlns:a16="http://schemas.microsoft.com/office/drawing/2014/main" id="{A4CDC469-901D-602D-D130-7FB8D500E798}"/>
                </a:ext>
              </a:extLst>
            </p:cNvPr>
            <p:cNvSpPr/>
            <p:nvPr/>
          </p:nvSpPr>
          <p:spPr>
            <a:xfrm>
              <a:off x="2494806" y="1053530"/>
              <a:ext cx="8530232" cy="676777"/>
            </a:xfrm>
            <a:prstGeom prst="roundRect">
              <a:avLst>
                <a:gd name="adj" fmla="val 18839"/>
              </a:avLst>
            </a:prstGeom>
            <a:solidFill>
              <a:srgbClr val="92D050"/>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dirty="0">
                <a:solidFill>
                  <a:srgbClr val="EDEDED"/>
                </a:solidFill>
              </a:endParaRPr>
            </a:p>
          </p:txBody>
        </p:sp>
        <p:sp>
          <p:nvSpPr>
            <p:cNvPr id="13" name="文本框 12">
              <a:extLst>
                <a:ext uri="{FF2B5EF4-FFF2-40B4-BE49-F238E27FC236}">
                  <a16:creationId xmlns:a16="http://schemas.microsoft.com/office/drawing/2014/main" id="{12A83E9A-5630-E9F3-2910-DA73BB74B63E}"/>
                </a:ext>
              </a:extLst>
            </p:cNvPr>
            <p:cNvSpPr txBox="1"/>
            <p:nvPr/>
          </p:nvSpPr>
          <p:spPr>
            <a:xfrm>
              <a:off x="2494806" y="1159121"/>
              <a:ext cx="8530232" cy="426619"/>
            </a:xfrm>
            <a:prstGeom prst="rect">
              <a:avLst/>
            </a:prstGeom>
            <a:noFill/>
          </p:spPr>
          <p:txBody>
            <a:bodyPr wrap="squar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模型的训练深度不够</a:t>
              </a:r>
            </a:p>
          </p:txBody>
        </p:sp>
      </p:grpSp>
      <p:grpSp>
        <p:nvGrpSpPr>
          <p:cNvPr id="14" name="组合 13">
            <a:extLst>
              <a:ext uri="{FF2B5EF4-FFF2-40B4-BE49-F238E27FC236}">
                <a16:creationId xmlns:a16="http://schemas.microsoft.com/office/drawing/2014/main" id="{C6118CB5-AE38-6DF9-229E-0E747EEF4342}"/>
              </a:ext>
            </a:extLst>
          </p:cNvPr>
          <p:cNvGrpSpPr/>
          <p:nvPr/>
        </p:nvGrpSpPr>
        <p:grpSpPr>
          <a:xfrm>
            <a:off x="4982846" y="2936191"/>
            <a:ext cx="5976664" cy="585899"/>
            <a:chOff x="2494806" y="1053530"/>
            <a:chExt cx="8530232" cy="676777"/>
          </a:xfrm>
        </p:grpSpPr>
        <p:sp>
          <p:nvSpPr>
            <p:cNvPr id="15" name="矩形: 圆角 14">
              <a:extLst>
                <a:ext uri="{FF2B5EF4-FFF2-40B4-BE49-F238E27FC236}">
                  <a16:creationId xmlns:a16="http://schemas.microsoft.com/office/drawing/2014/main" id="{4463B422-357B-6967-818C-FDE9DF5C75F4}"/>
                </a:ext>
              </a:extLst>
            </p:cNvPr>
            <p:cNvSpPr/>
            <p:nvPr/>
          </p:nvSpPr>
          <p:spPr>
            <a:xfrm>
              <a:off x="2494806" y="1053530"/>
              <a:ext cx="8530232" cy="676777"/>
            </a:xfrm>
            <a:prstGeom prst="roundRect">
              <a:avLst>
                <a:gd name="adj" fmla="val 18839"/>
              </a:avLst>
            </a:prstGeom>
            <a:solidFill>
              <a:srgbClr val="FFA45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dirty="0">
                <a:solidFill>
                  <a:srgbClr val="EDEDED"/>
                </a:solidFill>
              </a:endParaRPr>
            </a:p>
          </p:txBody>
        </p:sp>
        <p:sp>
          <p:nvSpPr>
            <p:cNvPr id="16" name="文本框 15">
              <a:extLst>
                <a:ext uri="{FF2B5EF4-FFF2-40B4-BE49-F238E27FC236}">
                  <a16:creationId xmlns:a16="http://schemas.microsoft.com/office/drawing/2014/main" id="{B479A125-6157-3F02-C35C-34A0416C2E4E}"/>
                </a:ext>
              </a:extLst>
            </p:cNvPr>
            <p:cNvSpPr txBox="1"/>
            <p:nvPr/>
          </p:nvSpPr>
          <p:spPr>
            <a:xfrm>
              <a:off x="2494806" y="1159121"/>
              <a:ext cx="8530232" cy="426619"/>
            </a:xfrm>
            <a:prstGeom prst="rect">
              <a:avLst/>
            </a:prstGeom>
            <a:noFill/>
          </p:spPr>
          <p:txBody>
            <a:bodyPr wrap="squar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数据的相关性实在太差</a:t>
              </a:r>
            </a:p>
          </p:txBody>
        </p:sp>
      </p:grpSp>
      <p:sp>
        <p:nvSpPr>
          <p:cNvPr id="18" name="箭头: 下 17">
            <a:extLst>
              <a:ext uri="{FF2B5EF4-FFF2-40B4-BE49-F238E27FC236}">
                <a16:creationId xmlns:a16="http://schemas.microsoft.com/office/drawing/2014/main" id="{2D0BB9A4-9930-D3F8-E8AB-8038467AB533}"/>
              </a:ext>
            </a:extLst>
          </p:cNvPr>
          <p:cNvSpPr/>
          <p:nvPr/>
        </p:nvSpPr>
        <p:spPr>
          <a:xfrm>
            <a:off x="6599262" y="3697501"/>
            <a:ext cx="1152128" cy="1517684"/>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2571401-30B8-EAB8-A692-D5C825A9053D}"/>
              </a:ext>
            </a:extLst>
          </p:cNvPr>
          <p:cNvSpPr txBox="1"/>
          <p:nvPr/>
        </p:nvSpPr>
        <p:spPr>
          <a:xfrm>
            <a:off x="4006974" y="5446018"/>
            <a:ext cx="6336704" cy="461665"/>
          </a:xfrm>
          <a:prstGeom prst="rect">
            <a:avLst/>
          </a:prstGeom>
          <a:noFill/>
        </p:spPr>
        <p:txBody>
          <a:bodyPr wrap="square">
            <a:spAutoFit/>
          </a:bodyPr>
          <a:lstStyle/>
          <a:p>
            <a:pPr algn="ctr"/>
            <a:r>
              <a:rPr lang="zh-CN" altLang="en-US" sz="2400" b="1"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采用深层的</a:t>
            </a:r>
            <a:r>
              <a:rPr lang="en-US" altLang="zh-CN" sz="2400" b="1"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LSTM</a:t>
            </a:r>
            <a:r>
              <a:rPr lang="zh-CN" altLang="en-US" sz="2400" b="1"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模型进行预测</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18026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556AD82D-9735-87D1-7059-5EDAB0EA3559}"/>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模型优化</a:t>
            </a:r>
          </a:p>
        </p:txBody>
      </p:sp>
      <p:sp>
        <p:nvSpPr>
          <p:cNvPr id="21" name="文本框 20">
            <a:extLst>
              <a:ext uri="{FF2B5EF4-FFF2-40B4-BE49-F238E27FC236}">
                <a16:creationId xmlns:a16="http://schemas.microsoft.com/office/drawing/2014/main" id="{190EF66C-4C4A-B3A2-A472-31D85B0CBADB}"/>
              </a:ext>
            </a:extLst>
          </p:cNvPr>
          <p:cNvSpPr txBox="1"/>
          <p:nvPr/>
        </p:nvSpPr>
        <p:spPr>
          <a:xfrm>
            <a:off x="2323322" y="1071458"/>
            <a:ext cx="8530232" cy="461665"/>
          </a:xfrm>
          <a:prstGeom prst="rect">
            <a:avLst/>
          </a:prstGeom>
          <a:noFill/>
        </p:spPr>
        <p:txBody>
          <a:bodyPr wrap="square">
            <a:spAutoFit/>
          </a:bodyPr>
          <a:lstStyle/>
          <a:p>
            <a:pPr marL="342900" indent="-34290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定义了一个划分数据块的函数，也是记忆时间的长度</a:t>
            </a:r>
          </a:p>
        </p:txBody>
      </p:sp>
      <p:pic>
        <p:nvPicPr>
          <p:cNvPr id="22" name="图片 21">
            <a:extLst>
              <a:ext uri="{FF2B5EF4-FFF2-40B4-BE49-F238E27FC236}">
                <a16:creationId xmlns:a16="http://schemas.microsoft.com/office/drawing/2014/main" id="{95205CE2-830C-1E40-D56F-0325B0EFEF86}"/>
              </a:ext>
            </a:extLst>
          </p:cNvPr>
          <p:cNvPicPr>
            <a:picLocks noChangeAspect="1"/>
          </p:cNvPicPr>
          <p:nvPr/>
        </p:nvPicPr>
        <p:blipFill>
          <a:blip r:embed="rId2"/>
          <a:stretch>
            <a:fillRect/>
          </a:stretch>
        </p:blipFill>
        <p:spPr>
          <a:xfrm>
            <a:off x="4367014" y="1781222"/>
            <a:ext cx="4694555" cy="1333500"/>
          </a:xfrm>
          <a:prstGeom prst="rect">
            <a:avLst/>
          </a:prstGeom>
          <a:ln>
            <a:noFill/>
          </a:ln>
          <a:effectLst>
            <a:outerShdw blurRad="190500" algn="tl" rotWithShape="0">
              <a:srgbClr val="000000">
                <a:alpha val="70000"/>
              </a:srgbClr>
            </a:outerShdw>
          </a:effectLst>
        </p:spPr>
      </p:pic>
      <p:sp>
        <p:nvSpPr>
          <p:cNvPr id="24" name="文本框 23">
            <a:extLst>
              <a:ext uri="{FF2B5EF4-FFF2-40B4-BE49-F238E27FC236}">
                <a16:creationId xmlns:a16="http://schemas.microsoft.com/office/drawing/2014/main" id="{5C3B2FA5-71AB-885B-0051-3EA3B27A281E}"/>
              </a:ext>
            </a:extLst>
          </p:cNvPr>
          <p:cNvSpPr txBox="1"/>
          <p:nvPr/>
        </p:nvSpPr>
        <p:spPr>
          <a:xfrm>
            <a:off x="2323322" y="3362822"/>
            <a:ext cx="8442270" cy="461665"/>
          </a:xfrm>
          <a:prstGeom prst="rect">
            <a:avLst/>
          </a:prstGeom>
          <a:noFill/>
        </p:spPr>
        <p:txBody>
          <a:bodyPr wrap="square">
            <a:spAutoFit/>
          </a:bodyPr>
          <a:lstStyle>
            <a:defPPr>
              <a:defRPr lang="zh-CN"/>
            </a:defPPr>
            <a:lvl1pPr marL="342900" indent="-342900">
              <a:buFont typeface="Wingdings" panose="05000000000000000000" pitchFamily="2" charset="2"/>
              <a:buChar char="l"/>
              <a:defRPr sz="2400" b="1">
                <a:latin typeface="微软雅黑" panose="020B0503020204020204" pitchFamily="34" charset="-122"/>
                <a:ea typeface="微软雅黑" panose="020B0503020204020204" pitchFamily="34" charset="-122"/>
              </a:defRPr>
            </a:lvl1pPr>
          </a:lstStyle>
          <a:p>
            <a:r>
              <a:rPr lang="zh-CN" altLang="zh-CN" dirty="0"/>
              <a:t>然后训练模型，这里采用两层的</a:t>
            </a:r>
            <a:r>
              <a:rPr lang="en-US" altLang="zh-CN" dirty="0"/>
              <a:t>LSTM</a:t>
            </a:r>
            <a:r>
              <a:rPr lang="zh-CN" altLang="zh-CN" dirty="0"/>
              <a:t>网络，使网络更深</a:t>
            </a:r>
            <a:endParaRPr lang="zh-CN" altLang="en-US" dirty="0"/>
          </a:p>
        </p:txBody>
      </p:sp>
      <p:sp>
        <p:nvSpPr>
          <p:cNvPr id="25" name="椭圆 24">
            <a:extLst>
              <a:ext uri="{FF2B5EF4-FFF2-40B4-BE49-F238E27FC236}">
                <a16:creationId xmlns:a16="http://schemas.microsoft.com/office/drawing/2014/main" id="{27A98C41-273A-C910-752C-69E03ED83223}"/>
              </a:ext>
            </a:extLst>
          </p:cNvPr>
          <p:cNvSpPr/>
          <p:nvPr/>
        </p:nvSpPr>
        <p:spPr>
          <a:xfrm>
            <a:off x="2998862" y="3933850"/>
            <a:ext cx="1728192" cy="720080"/>
          </a:xfrm>
          <a:prstGeom prst="ellipse">
            <a:avLst/>
          </a:prstGeom>
          <a:solidFill>
            <a:srgbClr val="00B0F0"/>
          </a:solid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latin typeface="微软雅黑" panose="020B0503020204020204" pitchFamily="34" charset="-122"/>
                <a:ea typeface="微软雅黑" panose="020B0503020204020204" pitchFamily="34" charset="-122"/>
              </a:rPr>
              <a:t>第一层</a:t>
            </a:r>
          </a:p>
        </p:txBody>
      </p:sp>
      <p:sp>
        <p:nvSpPr>
          <p:cNvPr id="26" name="椭圆 25">
            <a:extLst>
              <a:ext uri="{FF2B5EF4-FFF2-40B4-BE49-F238E27FC236}">
                <a16:creationId xmlns:a16="http://schemas.microsoft.com/office/drawing/2014/main" id="{B1E8A804-F7F9-FD8F-8384-5C08E2674285}"/>
              </a:ext>
            </a:extLst>
          </p:cNvPr>
          <p:cNvSpPr/>
          <p:nvPr/>
        </p:nvSpPr>
        <p:spPr>
          <a:xfrm>
            <a:off x="2998862" y="4792910"/>
            <a:ext cx="1728192" cy="720080"/>
          </a:xfrm>
          <a:prstGeom prst="ellipse">
            <a:avLst/>
          </a:prstGeom>
          <a:solidFill>
            <a:srgbClr val="92D050"/>
          </a:solid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latin typeface="微软雅黑" panose="020B0503020204020204" pitchFamily="34" charset="-122"/>
                <a:ea typeface="微软雅黑" panose="020B0503020204020204" pitchFamily="34" charset="-122"/>
              </a:rPr>
              <a:t>第二层</a:t>
            </a:r>
          </a:p>
        </p:txBody>
      </p:sp>
      <p:sp>
        <p:nvSpPr>
          <p:cNvPr id="27" name="椭圆 26">
            <a:extLst>
              <a:ext uri="{FF2B5EF4-FFF2-40B4-BE49-F238E27FC236}">
                <a16:creationId xmlns:a16="http://schemas.microsoft.com/office/drawing/2014/main" id="{5EB2F120-DFA2-91F3-C965-6DA86FAFDDBE}"/>
              </a:ext>
            </a:extLst>
          </p:cNvPr>
          <p:cNvSpPr/>
          <p:nvPr/>
        </p:nvSpPr>
        <p:spPr>
          <a:xfrm>
            <a:off x="2998862" y="5683923"/>
            <a:ext cx="1728192" cy="720080"/>
          </a:xfrm>
          <a:prstGeom prst="ellipse">
            <a:avLst/>
          </a:prstGeom>
          <a:solidFill>
            <a:srgbClr val="FFA451"/>
          </a:solid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latin typeface="微软雅黑" panose="020B0503020204020204" pitchFamily="34" charset="-122"/>
                <a:ea typeface="微软雅黑" panose="020B0503020204020204" pitchFamily="34" charset="-122"/>
              </a:rPr>
              <a:t>另外加入</a:t>
            </a:r>
          </a:p>
        </p:txBody>
      </p:sp>
      <p:sp>
        <p:nvSpPr>
          <p:cNvPr id="29" name="箭头: 右 28">
            <a:extLst>
              <a:ext uri="{FF2B5EF4-FFF2-40B4-BE49-F238E27FC236}">
                <a16:creationId xmlns:a16="http://schemas.microsoft.com/office/drawing/2014/main" id="{FB6C123F-7B03-EC08-1A05-B2FE403120D7}"/>
              </a:ext>
            </a:extLst>
          </p:cNvPr>
          <p:cNvSpPr/>
          <p:nvPr/>
        </p:nvSpPr>
        <p:spPr>
          <a:xfrm>
            <a:off x="4655046" y="4185878"/>
            <a:ext cx="1224136" cy="21602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41DC08F2-681B-0843-0499-3BF88EFB9E62}"/>
              </a:ext>
            </a:extLst>
          </p:cNvPr>
          <p:cNvSpPr/>
          <p:nvPr/>
        </p:nvSpPr>
        <p:spPr>
          <a:xfrm>
            <a:off x="4655046" y="5044938"/>
            <a:ext cx="1224136" cy="216024"/>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D90566F8-400F-856C-1E32-BF1F0FACA043}"/>
              </a:ext>
            </a:extLst>
          </p:cNvPr>
          <p:cNvSpPr/>
          <p:nvPr/>
        </p:nvSpPr>
        <p:spPr>
          <a:xfrm>
            <a:off x="4655046" y="5943088"/>
            <a:ext cx="1224136" cy="216024"/>
          </a:xfrm>
          <a:prstGeom prst="rightArrow">
            <a:avLst/>
          </a:prstGeom>
          <a:solidFill>
            <a:srgbClr val="FFA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3B495226-BC31-2F11-2192-889161AEECC8}"/>
              </a:ext>
            </a:extLst>
          </p:cNvPr>
          <p:cNvGrpSpPr/>
          <p:nvPr/>
        </p:nvGrpSpPr>
        <p:grpSpPr>
          <a:xfrm>
            <a:off x="6092335" y="3933850"/>
            <a:ext cx="4213361" cy="676777"/>
            <a:chOff x="2488990" y="1053530"/>
            <a:chExt cx="8536048" cy="676777"/>
          </a:xfrm>
        </p:grpSpPr>
        <p:sp>
          <p:nvSpPr>
            <p:cNvPr id="35" name="矩形: 圆角 34">
              <a:extLst>
                <a:ext uri="{FF2B5EF4-FFF2-40B4-BE49-F238E27FC236}">
                  <a16:creationId xmlns:a16="http://schemas.microsoft.com/office/drawing/2014/main" id="{B6C69138-A973-815A-B6B6-552633D90605}"/>
                </a:ext>
              </a:extLst>
            </p:cNvPr>
            <p:cNvSpPr/>
            <p:nvPr/>
          </p:nvSpPr>
          <p:spPr>
            <a:xfrm>
              <a:off x="2494806" y="1053530"/>
              <a:ext cx="8530232" cy="676777"/>
            </a:xfrm>
            <a:prstGeom prst="roundRect">
              <a:avLst>
                <a:gd name="adj" fmla="val 18839"/>
              </a:avLst>
            </a:prstGeom>
            <a:solidFill>
              <a:srgbClr val="002060"/>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36" name="文本框 35">
              <a:extLst>
                <a:ext uri="{FF2B5EF4-FFF2-40B4-BE49-F238E27FC236}">
                  <a16:creationId xmlns:a16="http://schemas.microsoft.com/office/drawing/2014/main" id="{3DCD7C1A-F175-50F8-E0CE-8C52EE716D66}"/>
                </a:ext>
              </a:extLst>
            </p:cNvPr>
            <p:cNvSpPr txBox="1"/>
            <p:nvPr/>
          </p:nvSpPr>
          <p:spPr>
            <a:xfrm>
              <a:off x="2488990" y="1192712"/>
              <a:ext cx="8530232" cy="400110"/>
            </a:xfrm>
            <a:prstGeom prst="rect">
              <a:avLst/>
            </a:prstGeom>
            <a:noFill/>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输出多维的数据</a:t>
              </a:r>
            </a:p>
          </p:txBody>
        </p:sp>
      </p:grpSp>
      <p:grpSp>
        <p:nvGrpSpPr>
          <p:cNvPr id="37" name="组合 36">
            <a:extLst>
              <a:ext uri="{FF2B5EF4-FFF2-40B4-BE49-F238E27FC236}">
                <a16:creationId xmlns:a16="http://schemas.microsoft.com/office/drawing/2014/main" id="{9488357C-8303-10E0-051F-3942E9E9DC97}"/>
              </a:ext>
            </a:extLst>
          </p:cNvPr>
          <p:cNvGrpSpPr/>
          <p:nvPr/>
        </p:nvGrpSpPr>
        <p:grpSpPr>
          <a:xfrm>
            <a:off x="6082608" y="4814561"/>
            <a:ext cx="4210490" cy="676777"/>
            <a:chOff x="2494806" y="1053530"/>
            <a:chExt cx="8530232" cy="676777"/>
          </a:xfrm>
        </p:grpSpPr>
        <p:sp>
          <p:nvSpPr>
            <p:cNvPr id="38" name="矩形: 圆角 37">
              <a:extLst>
                <a:ext uri="{FF2B5EF4-FFF2-40B4-BE49-F238E27FC236}">
                  <a16:creationId xmlns:a16="http://schemas.microsoft.com/office/drawing/2014/main" id="{788D4485-AE0B-E4B3-86DF-FA13FE4FB35A}"/>
                </a:ext>
              </a:extLst>
            </p:cNvPr>
            <p:cNvSpPr/>
            <p:nvPr/>
          </p:nvSpPr>
          <p:spPr>
            <a:xfrm>
              <a:off x="2494806" y="1053530"/>
              <a:ext cx="8530232" cy="676777"/>
            </a:xfrm>
            <a:prstGeom prst="roundRect">
              <a:avLst>
                <a:gd name="adj" fmla="val 18839"/>
              </a:avLst>
            </a:prstGeom>
            <a:solidFill>
              <a:srgbClr val="002060"/>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39" name="文本框 38">
              <a:extLst>
                <a:ext uri="{FF2B5EF4-FFF2-40B4-BE49-F238E27FC236}">
                  <a16:creationId xmlns:a16="http://schemas.microsoft.com/office/drawing/2014/main" id="{7DB277B2-EE04-6B6E-7E2C-2526DA47E064}"/>
                </a:ext>
              </a:extLst>
            </p:cNvPr>
            <p:cNvSpPr txBox="1"/>
            <p:nvPr/>
          </p:nvSpPr>
          <p:spPr>
            <a:xfrm>
              <a:off x="2494806" y="1191015"/>
              <a:ext cx="8530232" cy="400110"/>
            </a:xfrm>
            <a:prstGeom prst="rect">
              <a:avLst/>
            </a:prstGeom>
            <a:noFill/>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输出一维的数据</a:t>
              </a:r>
            </a:p>
          </p:txBody>
        </p:sp>
      </p:grpSp>
      <p:grpSp>
        <p:nvGrpSpPr>
          <p:cNvPr id="40" name="组合 39">
            <a:extLst>
              <a:ext uri="{FF2B5EF4-FFF2-40B4-BE49-F238E27FC236}">
                <a16:creationId xmlns:a16="http://schemas.microsoft.com/office/drawing/2014/main" id="{E637A58C-7AE0-37F1-4082-C81EC034D6EC}"/>
              </a:ext>
            </a:extLst>
          </p:cNvPr>
          <p:cNvGrpSpPr/>
          <p:nvPr/>
        </p:nvGrpSpPr>
        <p:grpSpPr>
          <a:xfrm>
            <a:off x="6092335" y="5712711"/>
            <a:ext cx="4210490" cy="676777"/>
            <a:chOff x="2494806" y="1053530"/>
            <a:chExt cx="8530232" cy="676777"/>
          </a:xfrm>
        </p:grpSpPr>
        <p:sp>
          <p:nvSpPr>
            <p:cNvPr id="41" name="矩形: 圆角 40">
              <a:extLst>
                <a:ext uri="{FF2B5EF4-FFF2-40B4-BE49-F238E27FC236}">
                  <a16:creationId xmlns:a16="http://schemas.microsoft.com/office/drawing/2014/main" id="{EEDF9259-8713-60F6-64D4-099C804B6C6E}"/>
                </a:ext>
              </a:extLst>
            </p:cNvPr>
            <p:cNvSpPr/>
            <p:nvPr/>
          </p:nvSpPr>
          <p:spPr>
            <a:xfrm>
              <a:off x="2494806" y="1053530"/>
              <a:ext cx="8530232" cy="676777"/>
            </a:xfrm>
            <a:prstGeom prst="roundRect">
              <a:avLst>
                <a:gd name="adj" fmla="val 18839"/>
              </a:avLst>
            </a:prstGeom>
            <a:solidFill>
              <a:srgbClr val="002060"/>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42" name="文本框 41">
              <a:extLst>
                <a:ext uri="{FF2B5EF4-FFF2-40B4-BE49-F238E27FC236}">
                  <a16:creationId xmlns:a16="http://schemas.microsoft.com/office/drawing/2014/main" id="{A6A785D6-8197-26A9-CBF3-13AB3C7F87BD}"/>
                </a:ext>
              </a:extLst>
            </p:cNvPr>
            <p:cNvSpPr txBox="1"/>
            <p:nvPr/>
          </p:nvSpPr>
          <p:spPr>
            <a:xfrm>
              <a:off x="2494806" y="1192712"/>
              <a:ext cx="8530232" cy="400110"/>
            </a:xfrm>
            <a:prstGeom prst="rect">
              <a:avLst/>
            </a:prstGeom>
            <a:noFill/>
          </p:spPr>
          <p:txBody>
            <a:bodyPr wrap="squar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Dropout</a:t>
              </a:r>
              <a:r>
                <a:rPr lang="zh-CN" altLang="en-US" sz="2000" b="1" dirty="0">
                  <a:solidFill>
                    <a:schemeClr val="bg1"/>
                  </a:solidFill>
                  <a:latin typeface="微软雅黑" panose="020B0503020204020204" pitchFamily="34" charset="-122"/>
                  <a:ea typeface="微软雅黑" panose="020B0503020204020204" pitchFamily="34" charset="-122"/>
                </a:rPr>
                <a:t>层（防止过拟合）</a:t>
              </a:r>
            </a:p>
          </p:txBody>
        </p:sp>
      </p:grpSp>
    </p:spTree>
    <p:extLst>
      <p:ext uri="{BB962C8B-B14F-4D97-AF65-F5344CB8AC3E}">
        <p14:creationId xmlns:p14="http://schemas.microsoft.com/office/powerpoint/2010/main" val="2503925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anim calcmode="lin" valueType="num">
                                      <p:cBhvr>
                                        <p:cTn id="37" dur="1000" fill="hold"/>
                                        <p:tgtEl>
                                          <p:spTgt spid="34"/>
                                        </p:tgtEl>
                                        <p:attrNameLst>
                                          <p:attrName>ppt_x</p:attrName>
                                        </p:attrNameLst>
                                      </p:cBhvr>
                                      <p:tavLst>
                                        <p:tav tm="0">
                                          <p:val>
                                            <p:strVal val="#ppt_x"/>
                                          </p:val>
                                        </p:tav>
                                        <p:tav tm="100000">
                                          <p:val>
                                            <p:strVal val="#ppt_x"/>
                                          </p:val>
                                        </p:tav>
                                      </p:tavLst>
                                    </p:anim>
                                    <p:anim calcmode="lin" valueType="num">
                                      <p:cBhvr>
                                        <p:cTn id="3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anim calcmode="lin" valueType="num">
                                      <p:cBhvr>
                                        <p:cTn id="49" dur="1000" fill="hold"/>
                                        <p:tgtEl>
                                          <p:spTgt spid="30"/>
                                        </p:tgtEl>
                                        <p:attrNameLst>
                                          <p:attrName>ppt_x</p:attrName>
                                        </p:attrNameLst>
                                      </p:cBhvr>
                                      <p:tavLst>
                                        <p:tav tm="0">
                                          <p:val>
                                            <p:strVal val="#ppt_x"/>
                                          </p:val>
                                        </p:tav>
                                        <p:tav tm="100000">
                                          <p:val>
                                            <p:strVal val="#ppt_x"/>
                                          </p:val>
                                        </p:tav>
                                      </p:tavLst>
                                    </p:anim>
                                    <p:anim calcmode="lin" valueType="num">
                                      <p:cBhvr>
                                        <p:cTn id="50" dur="1000" fill="hold"/>
                                        <p:tgtEl>
                                          <p:spTgt spid="3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anim calcmode="lin" valueType="num">
                                      <p:cBhvr>
                                        <p:cTn id="54" dur="1000" fill="hold"/>
                                        <p:tgtEl>
                                          <p:spTgt spid="37"/>
                                        </p:tgtEl>
                                        <p:attrNameLst>
                                          <p:attrName>ppt_x</p:attrName>
                                        </p:attrNameLst>
                                      </p:cBhvr>
                                      <p:tavLst>
                                        <p:tav tm="0">
                                          <p:val>
                                            <p:strVal val="#ppt_x"/>
                                          </p:val>
                                        </p:tav>
                                        <p:tav tm="100000">
                                          <p:val>
                                            <p:strVal val="#ppt_x"/>
                                          </p:val>
                                        </p:tav>
                                      </p:tavLst>
                                    </p:anim>
                                    <p:anim calcmode="lin" valueType="num">
                                      <p:cBhvr>
                                        <p:cTn id="5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anim calcmode="lin" valueType="num">
                                      <p:cBhvr>
                                        <p:cTn id="61" dur="1000" fill="hold"/>
                                        <p:tgtEl>
                                          <p:spTgt spid="27"/>
                                        </p:tgtEl>
                                        <p:attrNameLst>
                                          <p:attrName>ppt_x</p:attrName>
                                        </p:attrNameLst>
                                      </p:cBhvr>
                                      <p:tavLst>
                                        <p:tav tm="0">
                                          <p:val>
                                            <p:strVal val="#ppt_x"/>
                                          </p:val>
                                        </p:tav>
                                        <p:tav tm="100000">
                                          <p:val>
                                            <p:strVal val="#ppt_x"/>
                                          </p:val>
                                        </p:tav>
                                      </p:tavLst>
                                    </p:anim>
                                    <p:anim calcmode="lin" valueType="num">
                                      <p:cBhvr>
                                        <p:cTn id="62" dur="1000" fill="hold"/>
                                        <p:tgtEl>
                                          <p:spTgt spid="2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anim calcmode="lin" valueType="num">
                                      <p:cBhvr>
                                        <p:cTn id="66" dur="1000" fill="hold"/>
                                        <p:tgtEl>
                                          <p:spTgt spid="31"/>
                                        </p:tgtEl>
                                        <p:attrNameLst>
                                          <p:attrName>ppt_x</p:attrName>
                                        </p:attrNameLst>
                                      </p:cBhvr>
                                      <p:tavLst>
                                        <p:tav tm="0">
                                          <p:val>
                                            <p:strVal val="#ppt_x"/>
                                          </p:val>
                                        </p:tav>
                                        <p:tav tm="100000">
                                          <p:val>
                                            <p:strVal val="#ppt_x"/>
                                          </p:val>
                                        </p:tav>
                                      </p:tavLst>
                                    </p:anim>
                                    <p:anim calcmode="lin" valueType="num">
                                      <p:cBhvr>
                                        <p:cTn id="67" dur="1000" fill="hold"/>
                                        <p:tgtEl>
                                          <p:spTgt spid="31"/>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1000"/>
                                        <p:tgtEl>
                                          <p:spTgt spid="40"/>
                                        </p:tgtEl>
                                      </p:cBhvr>
                                    </p:animEffect>
                                    <p:anim calcmode="lin" valueType="num">
                                      <p:cBhvr>
                                        <p:cTn id="71" dur="1000" fill="hold"/>
                                        <p:tgtEl>
                                          <p:spTgt spid="40"/>
                                        </p:tgtEl>
                                        <p:attrNameLst>
                                          <p:attrName>ppt_x</p:attrName>
                                        </p:attrNameLst>
                                      </p:cBhvr>
                                      <p:tavLst>
                                        <p:tav tm="0">
                                          <p:val>
                                            <p:strVal val="#ppt_x"/>
                                          </p:val>
                                        </p:tav>
                                        <p:tav tm="100000">
                                          <p:val>
                                            <p:strVal val="#ppt_x"/>
                                          </p:val>
                                        </p:tav>
                                      </p:tavLst>
                                    </p:anim>
                                    <p:anim calcmode="lin" valueType="num">
                                      <p:cBhvr>
                                        <p:cTn id="7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animBg="1"/>
      <p:bldP spid="26" grpId="0" animBg="1"/>
      <p:bldP spid="27" grpId="0" animBg="1"/>
      <p:bldP spid="29" grpId="0" animBg="1"/>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556AD82D-9735-87D1-7059-5EDAB0EA3559}"/>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模型优化</a:t>
            </a:r>
          </a:p>
        </p:txBody>
      </p:sp>
      <p:sp>
        <p:nvSpPr>
          <p:cNvPr id="21" name="文本框 20">
            <a:extLst>
              <a:ext uri="{FF2B5EF4-FFF2-40B4-BE49-F238E27FC236}">
                <a16:creationId xmlns:a16="http://schemas.microsoft.com/office/drawing/2014/main" id="{190EF66C-4C4A-B3A2-A472-31D85B0CBADB}"/>
              </a:ext>
            </a:extLst>
          </p:cNvPr>
          <p:cNvSpPr txBox="1"/>
          <p:nvPr/>
        </p:nvSpPr>
        <p:spPr>
          <a:xfrm>
            <a:off x="2323322" y="1071458"/>
            <a:ext cx="8530232" cy="461665"/>
          </a:xfrm>
          <a:prstGeom prst="rect">
            <a:avLst/>
          </a:prstGeom>
          <a:noFill/>
        </p:spPr>
        <p:txBody>
          <a:bodyPr wrap="square">
            <a:spAutoFit/>
          </a:bodyPr>
          <a:lstStyle/>
          <a:p>
            <a:pPr marL="342900" indent="-34290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然后训练模型，这里采用两层的</a:t>
            </a:r>
            <a:r>
              <a:rPr lang="en-US" altLang="zh-CN" sz="2400" b="1" dirty="0">
                <a:latin typeface="微软雅黑" panose="020B0503020204020204" pitchFamily="34" charset="-122"/>
                <a:ea typeface="微软雅黑" panose="020B0503020204020204" pitchFamily="34" charset="-122"/>
              </a:rPr>
              <a:t>LSTM</a:t>
            </a:r>
            <a:r>
              <a:rPr lang="zh-CN" altLang="en-US" sz="2400" b="1" dirty="0">
                <a:latin typeface="微软雅黑" panose="020B0503020204020204" pitchFamily="34" charset="-122"/>
                <a:ea typeface="微软雅黑" panose="020B0503020204020204" pitchFamily="34" charset="-122"/>
              </a:rPr>
              <a:t>网络，使网络更深</a:t>
            </a:r>
          </a:p>
        </p:txBody>
      </p:sp>
      <p:pic>
        <p:nvPicPr>
          <p:cNvPr id="2" name="图片 1">
            <a:extLst>
              <a:ext uri="{FF2B5EF4-FFF2-40B4-BE49-F238E27FC236}">
                <a16:creationId xmlns:a16="http://schemas.microsoft.com/office/drawing/2014/main" id="{B1FA2606-B2FA-9857-88D9-27723BFE6E0E}"/>
              </a:ext>
            </a:extLst>
          </p:cNvPr>
          <p:cNvPicPr>
            <a:picLocks noChangeAspect="1"/>
          </p:cNvPicPr>
          <p:nvPr/>
        </p:nvPicPr>
        <p:blipFill>
          <a:blip r:embed="rId2"/>
          <a:stretch>
            <a:fillRect/>
          </a:stretch>
        </p:blipFill>
        <p:spPr>
          <a:xfrm>
            <a:off x="4079292" y="1843474"/>
            <a:ext cx="5497741" cy="1456841"/>
          </a:xfrm>
          <a:prstGeom prst="rect">
            <a:avLst/>
          </a:prstGeom>
          <a:ln>
            <a:noFill/>
          </a:ln>
          <a:effectLst>
            <a:outerShdw blurRad="190500" algn="tl" rotWithShape="0">
              <a:srgbClr val="000000">
                <a:alpha val="70000"/>
              </a:srgbClr>
            </a:outerShdw>
          </a:effectLst>
        </p:spPr>
      </p:pic>
      <p:sp>
        <p:nvSpPr>
          <p:cNvPr id="15" name="箭头: 下 14">
            <a:extLst>
              <a:ext uri="{FF2B5EF4-FFF2-40B4-BE49-F238E27FC236}">
                <a16:creationId xmlns:a16="http://schemas.microsoft.com/office/drawing/2014/main" id="{EC0A59BF-BF0F-8329-EA8E-DB7724E1016B}"/>
              </a:ext>
            </a:extLst>
          </p:cNvPr>
          <p:cNvSpPr/>
          <p:nvPr/>
        </p:nvSpPr>
        <p:spPr>
          <a:xfrm>
            <a:off x="6599262" y="3429794"/>
            <a:ext cx="626400" cy="758975"/>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63CFE711-0929-06C1-91E4-E9E1395EE340}"/>
              </a:ext>
            </a:extLst>
          </p:cNvPr>
          <p:cNvGrpSpPr/>
          <p:nvPr/>
        </p:nvGrpSpPr>
        <p:grpSpPr>
          <a:xfrm>
            <a:off x="2570621" y="4350015"/>
            <a:ext cx="2628292" cy="1649003"/>
            <a:chOff x="2494806" y="1053530"/>
            <a:chExt cx="8530232" cy="676777"/>
          </a:xfrm>
          <a:solidFill>
            <a:srgbClr val="00B0F0"/>
          </a:solidFill>
        </p:grpSpPr>
        <p:sp>
          <p:nvSpPr>
            <p:cNvPr id="6" name="矩形: 圆角 5">
              <a:extLst>
                <a:ext uri="{FF2B5EF4-FFF2-40B4-BE49-F238E27FC236}">
                  <a16:creationId xmlns:a16="http://schemas.microsoft.com/office/drawing/2014/main" id="{EDA04C5C-76F5-9EB3-B5AB-091CA1FA4E09}"/>
                </a:ext>
              </a:extLst>
            </p:cNvPr>
            <p:cNvSpPr/>
            <p:nvPr/>
          </p:nvSpPr>
          <p:spPr>
            <a:xfrm>
              <a:off x="2494806" y="1053530"/>
              <a:ext cx="8530232" cy="676777"/>
            </a:xfrm>
            <a:prstGeom prst="roundRect">
              <a:avLst>
                <a:gd name="adj" fmla="val 18839"/>
              </a:avLst>
            </a:prstGeom>
            <a:grp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7" name="文本框 6">
              <a:extLst>
                <a:ext uri="{FF2B5EF4-FFF2-40B4-BE49-F238E27FC236}">
                  <a16:creationId xmlns:a16="http://schemas.microsoft.com/office/drawing/2014/main" id="{1C37D80A-DD37-8063-5ED8-B4300BD74B82}"/>
                </a:ext>
              </a:extLst>
            </p:cNvPr>
            <p:cNvSpPr txBox="1"/>
            <p:nvPr/>
          </p:nvSpPr>
          <p:spPr>
            <a:xfrm>
              <a:off x="2494806" y="1222947"/>
              <a:ext cx="8530232" cy="290528"/>
            </a:xfrm>
            <a:prstGeom prst="rect">
              <a:avLst/>
            </a:prstGeom>
            <a:grpFill/>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通过这十五维数据</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对结果进行预测</a:t>
              </a:r>
            </a:p>
          </p:txBody>
        </p:sp>
      </p:grpSp>
      <p:grpSp>
        <p:nvGrpSpPr>
          <p:cNvPr id="8" name="组合 7">
            <a:extLst>
              <a:ext uri="{FF2B5EF4-FFF2-40B4-BE49-F238E27FC236}">
                <a16:creationId xmlns:a16="http://schemas.microsoft.com/office/drawing/2014/main" id="{4013B762-F279-8A87-F110-5357624F6ED4}"/>
              </a:ext>
            </a:extLst>
          </p:cNvPr>
          <p:cNvGrpSpPr/>
          <p:nvPr/>
        </p:nvGrpSpPr>
        <p:grpSpPr>
          <a:xfrm>
            <a:off x="5598627" y="4321157"/>
            <a:ext cx="2628292" cy="1649003"/>
            <a:chOff x="2494806" y="1053530"/>
            <a:chExt cx="8530232" cy="676777"/>
          </a:xfrm>
          <a:solidFill>
            <a:srgbClr val="92D050"/>
          </a:solidFill>
        </p:grpSpPr>
        <p:sp>
          <p:nvSpPr>
            <p:cNvPr id="9" name="矩形: 圆角 8">
              <a:extLst>
                <a:ext uri="{FF2B5EF4-FFF2-40B4-BE49-F238E27FC236}">
                  <a16:creationId xmlns:a16="http://schemas.microsoft.com/office/drawing/2014/main" id="{58617611-6849-DAC7-03AB-95BBBFFECFEA}"/>
                </a:ext>
              </a:extLst>
            </p:cNvPr>
            <p:cNvSpPr/>
            <p:nvPr/>
          </p:nvSpPr>
          <p:spPr>
            <a:xfrm>
              <a:off x="2494806" y="1053530"/>
              <a:ext cx="8530232" cy="676777"/>
            </a:xfrm>
            <a:prstGeom prst="roundRect">
              <a:avLst>
                <a:gd name="adj" fmla="val 18839"/>
              </a:avLst>
            </a:prstGeom>
            <a:grp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10" name="文本框 9">
              <a:extLst>
                <a:ext uri="{FF2B5EF4-FFF2-40B4-BE49-F238E27FC236}">
                  <a16:creationId xmlns:a16="http://schemas.microsoft.com/office/drawing/2014/main" id="{EF0C3226-76B5-BBA6-63A8-C452B781B528}"/>
                </a:ext>
              </a:extLst>
            </p:cNvPr>
            <p:cNvSpPr txBox="1"/>
            <p:nvPr/>
          </p:nvSpPr>
          <p:spPr>
            <a:xfrm>
              <a:off x="2599747" y="1132182"/>
              <a:ext cx="8179675" cy="543160"/>
            </a:xfrm>
            <a:prstGeom prst="rect">
              <a:avLst/>
            </a:prstGeom>
            <a:grpFill/>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将预测的结果加入最开始的数据</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作为第十六维的特征输入</a:t>
              </a:r>
            </a:p>
          </p:txBody>
        </p:sp>
      </p:grpSp>
      <p:grpSp>
        <p:nvGrpSpPr>
          <p:cNvPr id="11" name="组合 10">
            <a:extLst>
              <a:ext uri="{FF2B5EF4-FFF2-40B4-BE49-F238E27FC236}">
                <a16:creationId xmlns:a16="http://schemas.microsoft.com/office/drawing/2014/main" id="{F7054BB6-3099-A0B9-1800-4D8292CAD70D}"/>
              </a:ext>
            </a:extLst>
          </p:cNvPr>
          <p:cNvGrpSpPr/>
          <p:nvPr/>
        </p:nvGrpSpPr>
        <p:grpSpPr>
          <a:xfrm>
            <a:off x="8626011" y="4292353"/>
            <a:ext cx="2628292" cy="1648800"/>
            <a:chOff x="2494806" y="1053530"/>
            <a:chExt cx="8530232" cy="676777"/>
          </a:xfrm>
          <a:solidFill>
            <a:srgbClr val="FFC000"/>
          </a:solidFill>
        </p:grpSpPr>
        <p:sp>
          <p:nvSpPr>
            <p:cNvPr id="12" name="矩形: 圆角 11">
              <a:extLst>
                <a:ext uri="{FF2B5EF4-FFF2-40B4-BE49-F238E27FC236}">
                  <a16:creationId xmlns:a16="http://schemas.microsoft.com/office/drawing/2014/main" id="{D6873858-A10B-6B2E-4E67-776F6D0EFEE2}"/>
                </a:ext>
              </a:extLst>
            </p:cNvPr>
            <p:cNvSpPr/>
            <p:nvPr/>
          </p:nvSpPr>
          <p:spPr>
            <a:xfrm>
              <a:off x="2494806" y="1053530"/>
              <a:ext cx="8530232" cy="676777"/>
            </a:xfrm>
            <a:prstGeom prst="roundRect">
              <a:avLst>
                <a:gd name="adj" fmla="val 18839"/>
              </a:avLst>
            </a:prstGeom>
            <a:grp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EDEDED"/>
                </a:solidFill>
              </a:endParaRPr>
            </a:p>
          </p:txBody>
        </p:sp>
        <p:sp>
          <p:nvSpPr>
            <p:cNvPr id="13" name="文本框 12">
              <a:extLst>
                <a:ext uri="{FF2B5EF4-FFF2-40B4-BE49-F238E27FC236}">
                  <a16:creationId xmlns:a16="http://schemas.microsoft.com/office/drawing/2014/main" id="{CBBF4106-EE99-8782-2871-55A1AEF0ECEF}"/>
                </a:ext>
              </a:extLst>
            </p:cNvPr>
            <p:cNvSpPr txBox="1"/>
            <p:nvPr/>
          </p:nvSpPr>
          <p:spPr>
            <a:xfrm>
              <a:off x="2494806" y="1190538"/>
              <a:ext cx="8530232" cy="402761"/>
            </a:xfrm>
            <a:prstGeom prst="rect">
              <a:avLst/>
            </a:prstGeom>
            <a:grpFill/>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用这十六维的特征去进行预测</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并一直继续下去</a:t>
              </a:r>
            </a:p>
          </p:txBody>
        </p:sp>
      </p:grpSp>
      <p:sp>
        <p:nvSpPr>
          <p:cNvPr id="16" name="箭头: 下 15">
            <a:extLst>
              <a:ext uri="{FF2B5EF4-FFF2-40B4-BE49-F238E27FC236}">
                <a16:creationId xmlns:a16="http://schemas.microsoft.com/office/drawing/2014/main" id="{E7EA6F3E-2215-7D29-6D7E-F4BF5D0A0F31}"/>
              </a:ext>
            </a:extLst>
          </p:cNvPr>
          <p:cNvSpPr/>
          <p:nvPr/>
        </p:nvSpPr>
        <p:spPr>
          <a:xfrm rot="16200000">
            <a:off x="5257188" y="4926139"/>
            <a:ext cx="347833" cy="527370"/>
          </a:xfrm>
          <a:prstGeom prst="downArrow">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72A5635D-5DD9-A6EE-8181-4700171F60F1}"/>
              </a:ext>
            </a:extLst>
          </p:cNvPr>
          <p:cNvSpPr/>
          <p:nvPr/>
        </p:nvSpPr>
        <p:spPr>
          <a:xfrm rot="16200000">
            <a:off x="8287744" y="4926140"/>
            <a:ext cx="347833" cy="527370"/>
          </a:xfrm>
          <a:prstGeom prst="downArrow">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603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556AD82D-9735-87D1-7059-5EDAB0EA3559}"/>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模型优化</a:t>
            </a:r>
          </a:p>
        </p:txBody>
      </p:sp>
      <p:sp>
        <p:nvSpPr>
          <p:cNvPr id="21" name="文本框 20">
            <a:extLst>
              <a:ext uri="{FF2B5EF4-FFF2-40B4-BE49-F238E27FC236}">
                <a16:creationId xmlns:a16="http://schemas.microsoft.com/office/drawing/2014/main" id="{190EF66C-4C4A-B3A2-A472-31D85B0CBADB}"/>
              </a:ext>
            </a:extLst>
          </p:cNvPr>
          <p:cNvSpPr txBox="1"/>
          <p:nvPr/>
        </p:nvSpPr>
        <p:spPr>
          <a:xfrm>
            <a:off x="2323322" y="1071458"/>
            <a:ext cx="8530232" cy="461665"/>
          </a:xfrm>
          <a:prstGeom prst="rect">
            <a:avLst/>
          </a:prstGeom>
          <a:noFill/>
        </p:spPr>
        <p:txBody>
          <a:bodyPr wrap="square">
            <a:spAutoFit/>
          </a:bodyPr>
          <a:lstStyle/>
          <a:p>
            <a:pPr marL="342900" indent="-34290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对数据进行反归一化处理</a:t>
            </a:r>
          </a:p>
        </p:txBody>
      </p:sp>
      <p:pic>
        <p:nvPicPr>
          <p:cNvPr id="4" name="图片 3">
            <a:extLst>
              <a:ext uri="{FF2B5EF4-FFF2-40B4-BE49-F238E27FC236}">
                <a16:creationId xmlns:a16="http://schemas.microsoft.com/office/drawing/2014/main" id="{6B15703A-E789-C8AE-F9C2-6E62F0869BBF}"/>
              </a:ext>
            </a:extLst>
          </p:cNvPr>
          <p:cNvPicPr>
            <a:picLocks noChangeAspect="1"/>
          </p:cNvPicPr>
          <p:nvPr/>
        </p:nvPicPr>
        <p:blipFill>
          <a:blip r:embed="rId2"/>
          <a:stretch>
            <a:fillRect/>
          </a:stretch>
        </p:blipFill>
        <p:spPr>
          <a:xfrm>
            <a:off x="4749114" y="1655872"/>
            <a:ext cx="7056784" cy="1251462"/>
          </a:xfrm>
          <a:prstGeom prst="rect">
            <a:avLst/>
          </a:prstGeom>
          <a:ln>
            <a:noFill/>
          </a:ln>
          <a:effectLst>
            <a:outerShdw blurRad="190500" algn="tl" rotWithShape="0">
              <a:srgbClr val="000000">
                <a:alpha val="70000"/>
              </a:srgbClr>
            </a:outerShdw>
          </a:effectLst>
        </p:spPr>
      </p:pic>
      <p:sp>
        <p:nvSpPr>
          <p:cNvPr id="17" name="对话气泡: 圆角矩形 16">
            <a:extLst>
              <a:ext uri="{FF2B5EF4-FFF2-40B4-BE49-F238E27FC236}">
                <a16:creationId xmlns:a16="http://schemas.microsoft.com/office/drawing/2014/main" id="{6AF7A2F9-A282-B84A-CCFF-3F5131C5A356}"/>
              </a:ext>
            </a:extLst>
          </p:cNvPr>
          <p:cNvSpPr/>
          <p:nvPr/>
        </p:nvSpPr>
        <p:spPr>
          <a:xfrm>
            <a:off x="2323322" y="3054174"/>
            <a:ext cx="2808312" cy="2804433"/>
          </a:xfrm>
          <a:prstGeom prst="wedgeRoundRectCallout">
            <a:avLst>
              <a:gd name="adj1" fmla="val 36327"/>
              <a:gd name="adj2" fmla="val -77379"/>
              <a:gd name="adj3" fmla="val 16667"/>
            </a:avLst>
          </a:prstGeom>
          <a:solidFill>
            <a:srgbClr val="31486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00" spc="40" dirty="0">
                <a:latin typeface="微软雅黑" panose="020B0503020204020204" pitchFamily="34" charset="-122"/>
                <a:ea typeface="微软雅黑" panose="020B0503020204020204" pitchFamily="34" charset="-122"/>
              </a:rPr>
              <a:t>将原本的数据的最初选取用于训练的行数取出</a:t>
            </a:r>
            <a:endParaRPr lang="en-US" altLang="zh-CN" sz="1800" spc="40" dirty="0">
              <a:latin typeface="微软雅黑" panose="020B0503020204020204" pitchFamily="34" charset="-122"/>
              <a:ea typeface="微软雅黑" panose="020B0503020204020204" pitchFamily="34" charset="-122"/>
            </a:endParaRPr>
          </a:p>
          <a:p>
            <a:pPr algn="ctr">
              <a:lnSpc>
                <a:spcPct val="120000"/>
              </a:lnSpc>
            </a:pPr>
            <a:r>
              <a:rPr lang="zh-CN" altLang="en-US" sz="1800" spc="40" dirty="0">
                <a:latin typeface="微软雅黑" panose="020B0503020204020204" pitchFamily="34" charset="-122"/>
                <a:ea typeface="微软雅黑" panose="020B0503020204020204" pitchFamily="34" charset="-122"/>
              </a:rPr>
              <a:t>并与结果进行合并</a:t>
            </a:r>
            <a:endParaRPr lang="en-US" altLang="zh-CN" sz="1800" spc="40" dirty="0">
              <a:latin typeface="微软雅黑" panose="020B0503020204020204" pitchFamily="34" charset="-122"/>
              <a:ea typeface="微软雅黑" panose="020B0503020204020204" pitchFamily="34" charset="-122"/>
            </a:endParaRPr>
          </a:p>
          <a:p>
            <a:pPr algn="ctr">
              <a:lnSpc>
                <a:spcPct val="120000"/>
              </a:lnSpc>
            </a:pPr>
            <a:r>
              <a:rPr lang="zh-CN" altLang="en-US" sz="1800" spc="40" dirty="0">
                <a:latin typeface="微软雅黑" panose="020B0503020204020204" pitchFamily="34" charset="-122"/>
                <a:ea typeface="微软雅黑" panose="020B0503020204020204" pitchFamily="34" charset="-122"/>
              </a:rPr>
              <a:t>用</a:t>
            </a:r>
            <a:r>
              <a:rPr lang="en-US" altLang="zh-CN" sz="1800" spc="40" dirty="0">
                <a:latin typeface="微软雅黑" panose="020B0503020204020204" pitchFamily="34" charset="-122"/>
                <a:ea typeface="微软雅黑" panose="020B0503020204020204" pitchFamily="34" charset="-122"/>
              </a:rPr>
              <a:t>inverse_transform</a:t>
            </a:r>
            <a:r>
              <a:rPr lang="zh-CN" altLang="en-US" sz="1800" spc="40" dirty="0">
                <a:latin typeface="微软雅黑" panose="020B0503020204020204" pitchFamily="34" charset="-122"/>
                <a:ea typeface="微软雅黑" panose="020B0503020204020204" pitchFamily="34" charset="-122"/>
              </a:rPr>
              <a:t>函数即可得到反归一化的结果</a:t>
            </a:r>
          </a:p>
        </p:txBody>
      </p:sp>
      <p:grpSp>
        <p:nvGrpSpPr>
          <p:cNvPr id="23" name="组合 22">
            <a:extLst>
              <a:ext uri="{FF2B5EF4-FFF2-40B4-BE49-F238E27FC236}">
                <a16:creationId xmlns:a16="http://schemas.microsoft.com/office/drawing/2014/main" id="{CE1F3B6F-3C66-1216-18C1-03F8E1EC51EB}"/>
              </a:ext>
            </a:extLst>
          </p:cNvPr>
          <p:cNvGrpSpPr>
            <a:grpSpLocks noChangeAspect="1"/>
          </p:cNvGrpSpPr>
          <p:nvPr/>
        </p:nvGrpSpPr>
        <p:grpSpPr>
          <a:xfrm>
            <a:off x="5531276" y="3213770"/>
            <a:ext cx="6025293" cy="2945555"/>
            <a:chOff x="3096580" y="1763889"/>
            <a:chExt cx="8207470" cy="4012345"/>
          </a:xfrm>
        </p:grpSpPr>
        <p:grpSp>
          <p:nvGrpSpPr>
            <p:cNvPr id="24" name="组合 23">
              <a:extLst>
                <a:ext uri="{FF2B5EF4-FFF2-40B4-BE49-F238E27FC236}">
                  <a16:creationId xmlns:a16="http://schemas.microsoft.com/office/drawing/2014/main" id="{4F811D06-FDB4-DED2-A174-0939C72E9DB0}"/>
                </a:ext>
              </a:extLst>
            </p:cNvPr>
            <p:cNvGrpSpPr/>
            <p:nvPr/>
          </p:nvGrpSpPr>
          <p:grpSpPr>
            <a:xfrm>
              <a:off x="3096580" y="1763889"/>
              <a:ext cx="3912238" cy="4008586"/>
              <a:chOff x="3096580" y="1763889"/>
              <a:chExt cx="3912238" cy="4008586"/>
            </a:xfrm>
          </p:grpSpPr>
          <p:sp>
            <p:nvSpPr>
              <p:cNvPr id="30" name="矩形: 圆角 29">
                <a:extLst>
                  <a:ext uri="{FF2B5EF4-FFF2-40B4-BE49-F238E27FC236}">
                    <a16:creationId xmlns:a16="http://schemas.microsoft.com/office/drawing/2014/main" id="{1FC7EA21-0A07-F2B7-F33F-D15D757F8A9B}"/>
                  </a:ext>
                </a:extLst>
              </p:cNvPr>
              <p:cNvSpPr/>
              <p:nvPr/>
            </p:nvSpPr>
            <p:spPr>
              <a:xfrm>
                <a:off x="3097040" y="1763890"/>
                <a:ext cx="3911778" cy="4008585"/>
              </a:xfrm>
              <a:prstGeom prst="roundRect">
                <a:avLst>
                  <a:gd name="adj" fmla="val 8667"/>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7EA6A74F-40F9-2E2D-A1FF-B293D0982991}"/>
                  </a:ext>
                </a:extLst>
              </p:cNvPr>
              <p:cNvPicPr>
                <a:picLocks noChangeAspect="1"/>
              </p:cNvPicPr>
              <p:nvPr/>
            </p:nvPicPr>
            <p:blipFill rotWithShape="1">
              <a:blip r:embed="rId3">
                <a:extLst>
                  <a:ext uri="{28A0092B-C50C-407E-A947-70E740481C1C}">
                    <a14:useLocalDpi xmlns:a14="http://schemas.microsoft.com/office/drawing/2010/main" val="0"/>
                  </a:ext>
                </a:extLst>
              </a:blip>
              <a:srcRect l="2851" r="2851" b="1612"/>
              <a:stretch/>
            </p:blipFill>
            <p:spPr bwMode="auto">
              <a:xfrm>
                <a:off x="3097041" y="1763889"/>
                <a:ext cx="3910856" cy="2550265"/>
              </a:xfrm>
              <a:prstGeom prst="round2SameRect">
                <a:avLst>
                  <a:gd name="adj1" fmla="val 13665"/>
                  <a:gd name="adj2" fmla="val 0"/>
                </a:avLst>
              </a:prstGeom>
              <a:ln>
                <a:noFill/>
              </a:ln>
              <a:effectLst/>
              <a:extLst>
                <a:ext uri="{53640926-AAD7-44D8-BBD7-CCE9431645EC}">
                  <a14:shadowObscured xmlns:a14="http://schemas.microsoft.com/office/drawing/2010/main"/>
                </a:ext>
              </a:extLst>
            </p:spPr>
          </p:pic>
          <p:sp>
            <p:nvSpPr>
              <p:cNvPr id="32" name="矩形: 圆角 31">
                <a:extLst>
                  <a:ext uri="{FF2B5EF4-FFF2-40B4-BE49-F238E27FC236}">
                    <a16:creationId xmlns:a16="http://schemas.microsoft.com/office/drawing/2014/main" id="{3579BDC9-3A82-8DEB-0F3B-143ED692A628}"/>
                  </a:ext>
                </a:extLst>
              </p:cNvPr>
              <p:cNvSpPr/>
              <p:nvPr/>
            </p:nvSpPr>
            <p:spPr>
              <a:xfrm>
                <a:off x="4836467" y="4397135"/>
                <a:ext cx="432001" cy="105057"/>
              </a:xfrm>
              <a:prstGeom prst="roundRect">
                <a:avLst>
                  <a:gd name="adj" fmla="val 50000"/>
                </a:avLst>
              </a:prstGeom>
              <a:gradFill>
                <a:gsLst>
                  <a:gs pos="0">
                    <a:srgbClr val="363795"/>
                  </a:gs>
                  <a:gs pos="100000">
                    <a:srgbClr val="005C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A07B7027-5A80-1C00-BEA5-F544BCAB34B6}"/>
                  </a:ext>
                </a:extLst>
              </p:cNvPr>
              <p:cNvSpPr txBox="1"/>
              <p:nvPr/>
            </p:nvSpPr>
            <p:spPr>
              <a:xfrm>
                <a:off x="3096580" y="4655203"/>
                <a:ext cx="3911778" cy="880412"/>
              </a:xfrm>
              <a:prstGeom prst="rect">
                <a:avLst/>
              </a:prstGeom>
              <a:noFill/>
            </p:spPr>
            <p:txBody>
              <a:bodyPr wrap="square">
                <a:spAutoFit/>
              </a:bodyPr>
              <a:lstStyle/>
              <a:p>
                <a:pPr algn="ct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风</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力发</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电</a:t>
                </a:r>
                <a:endParaRPr lang="en-US" altLang="zh-CN" sz="18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稍微深度预测</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D160088F-D224-20B3-85F1-388E6754B748}"/>
                </a:ext>
              </a:extLst>
            </p:cNvPr>
            <p:cNvGrpSpPr/>
            <p:nvPr/>
          </p:nvGrpSpPr>
          <p:grpSpPr>
            <a:xfrm>
              <a:off x="7391351" y="1767648"/>
              <a:ext cx="3912699" cy="4008586"/>
              <a:chOff x="3096119" y="1763889"/>
              <a:chExt cx="3912699" cy="4008586"/>
            </a:xfrm>
          </p:grpSpPr>
          <p:sp>
            <p:nvSpPr>
              <p:cNvPr id="26" name="矩形: 圆角 25">
                <a:extLst>
                  <a:ext uri="{FF2B5EF4-FFF2-40B4-BE49-F238E27FC236}">
                    <a16:creationId xmlns:a16="http://schemas.microsoft.com/office/drawing/2014/main" id="{7D545213-EC2F-43B9-E576-13DEA04E9779}"/>
                  </a:ext>
                </a:extLst>
              </p:cNvPr>
              <p:cNvSpPr/>
              <p:nvPr/>
            </p:nvSpPr>
            <p:spPr>
              <a:xfrm>
                <a:off x="3097040" y="1763890"/>
                <a:ext cx="3911778" cy="4008585"/>
              </a:xfrm>
              <a:prstGeom prst="roundRect">
                <a:avLst>
                  <a:gd name="adj" fmla="val 8667"/>
                </a:avLst>
              </a:prstGeom>
              <a:solidFill>
                <a:schemeClr val="bg1"/>
              </a:solidFill>
              <a:ln>
                <a:noFill/>
              </a:ln>
              <a:effectLst>
                <a:outerShdw blurRad="635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5B3ED12F-12DD-E7EB-0FBC-6E5987BD4FFB}"/>
                  </a:ext>
                </a:extLst>
              </p:cNvPr>
              <p:cNvPicPr>
                <a:picLocks noChangeAspect="1"/>
              </p:cNvPicPr>
              <p:nvPr/>
            </p:nvPicPr>
            <p:blipFill rotWithShape="1">
              <a:blip r:embed="rId4">
                <a:extLst>
                  <a:ext uri="{28A0092B-C50C-407E-A947-70E740481C1C}">
                    <a14:useLocalDpi xmlns:a14="http://schemas.microsoft.com/office/drawing/2010/main" val="0"/>
                  </a:ext>
                </a:extLst>
              </a:blip>
              <a:srcRect l="3914" r="3914" b="1757"/>
              <a:stretch/>
            </p:blipFill>
            <p:spPr bwMode="auto">
              <a:xfrm>
                <a:off x="3097042" y="1763889"/>
                <a:ext cx="3910856" cy="2546505"/>
              </a:xfrm>
              <a:prstGeom prst="round2SameRect">
                <a:avLst>
                  <a:gd name="adj1" fmla="val 13665"/>
                  <a:gd name="adj2" fmla="val 0"/>
                </a:avLst>
              </a:prstGeom>
              <a:ln>
                <a:noFill/>
              </a:ln>
              <a:effectLst/>
              <a:extLst>
                <a:ext uri="{53640926-AAD7-44D8-BBD7-CCE9431645EC}">
                  <a14:shadowObscured xmlns:a14="http://schemas.microsoft.com/office/drawing/2010/main"/>
                </a:ext>
              </a:extLst>
            </p:spPr>
          </p:pic>
          <p:sp>
            <p:nvSpPr>
              <p:cNvPr id="28" name="矩形: 圆角 27">
                <a:extLst>
                  <a:ext uri="{FF2B5EF4-FFF2-40B4-BE49-F238E27FC236}">
                    <a16:creationId xmlns:a16="http://schemas.microsoft.com/office/drawing/2014/main" id="{373AE4D9-80EA-5D80-3A73-008D14376F79}"/>
                  </a:ext>
                </a:extLst>
              </p:cNvPr>
              <p:cNvSpPr/>
              <p:nvPr/>
            </p:nvSpPr>
            <p:spPr>
              <a:xfrm>
                <a:off x="4836007" y="4395842"/>
                <a:ext cx="432001" cy="105057"/>
              </a:xfrm>
              <a:prstGeom prst="roundRect">
                <a:avLst>
                  <a:gd name="adj" fmla="val 50000"/>
                </a:avLst>
              </a:prstGeom>
              <a:gradFill>
                <a:gsLst>
                  <a:gs pos="0">
                    <a:srgbClr val="363795"/>
                  </a:gs>
                  <a:gs pos="100000">
                    <a:srgbClr val="005C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90515646-B150-DCBF-A2A1-6600907BE1EB}"/>
                  </a:ext>
                </a:extLst>
              </p:cNvPr>
              <p:cNvSpPr txBox="1"/>
              <p:nvPr/>
            </p:nvSpPr>
            <p:spPr>
              <a:xfrm>
                <a:off x="3096119" y="4651443"/>
                <a:ext cx="3911778" cy="880412"/>
              </a:xfrm>
              <a:prstGeom prst="rect">
                <a:avLst/>
              </a:prstGeom>
              <a:noFill/>
            </p:spPr>
            <p:txBody>
              <a:bodyPr wrap="square">
                <a:spAutoFit/>
              </a:bodyPr>
              <a:lstStyle/>
              <a:p>
                <a:pPr algn="ct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光伏发</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电</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深度预测</a:t>
                </a:r>
                <a:endParaRPr lang="zh-CN" altLang="en-US" sz="18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451401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556AD82D-9735-87D1-7059-5EDAB0EA3559}"/>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模型优化</a:t>
            </a:r>
          </a:p>
        </p:txBody>
      </p:sp>
      <p:sp>
        <p:nvSpPr>
          <p:cNvPr id="21" name="文本框 20">
            <a:extLst>
              <a:ext uri="{FF2B5EF4-FFF2-40B4-BE49-F238E27FC236}">
                <a16:creationId xmlns:a16="http://schemas.microsoft.com/office/drawing/2014/main" id="{190EF66C-4C4A-B3A2-A472-31D85B0CBADB}"/>
              </a:ext>
            </a:extLst>
          </p:cNvPr>
          <p:cNvSpPr txBox="1"/>
          <p:nvPr/>
        </p:nvSpPr>
        <p:spPr>
          <a:xfrm>
            <a:off x="2323322" y="1071458"/>
            <a:ext cx="7804332" cy="400110"/>
          </a:xfrm>
          <a:prstGeom prst="rect">
            <a:avLst/>
          </a:prstGeom>
          <a:noFill/>
        </p:spPr>
        <p:txBody>
          <a:bodyPr wrap="square">
            <a:spAutoFit/>
          </a:bodyPr>
          <a:lstStyle/>
          <a:p>
            <a:pPr marL="342900" indent="-3429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将模型拟合成一个函数，进行大量的重复训练以得到最优的结果</a:t>
            </a:r>
          </a:p>
        </p:txBody>
      </p:sp>
      <p:grpSp>
        <p:nvGrpSpPr>
          <p:cNvPr id="6" name="组合 5">
            <a:extLst>
              <a:ext uri="{FF2B5EF4-FFF2-40B4-BE49-F238E27FC236}">
                <a16:creationId xmlns:a16="http://schemas.microsoft.com/office/drawing/2014/main" id="{40F40FA9-49C1-31C1-9A90-86866E479D37}"/>
              </a:ext>
            </a:extLst>
          </p:cNvPr>
          <p:cNvGrpSpPr/>
          <p:nvPr/>
        </p:nvGrpSpPr>
        <p:grpSpPr>
          <a:xfrm>
            <a:off x="2638822" y="1629594"/>
            <a:ext cx="9125252" cy="4982562"/>
            <a:chOff x="2516241" y="1471568"/>
            <a:chExt cx="9125252" cy="4982562"/>
          </a:xfrm>
        </p:grpSpPr>
        <p:pic>
          <p:nvPicPr>
            <p:cNvPr id="2" name="图片 1">
              <a:extLst>
                <a:ext uri="{FF2B5EF4-FFF2-40B4-BE49-F238E27FC236}">
                  <a16:creationId xmlns:a16="http://schemas.microsoft.com/office/drawing/2014/main" id="{E3DAEF2C-CA6A-15D4-9021-18B08914B98E}"/>
                </a:ext>
              </a:extLst>
            </p:cNvPr>
            <p:cNvPicPr>
              <a:picLocks noChangeAspect="1"/>
            </p:cNvPicPr>
            <p:nvPr/>
          </p:nvPicPr>
          <p:blipFill rotWithShape="1">
            <a:blip r:embed="rId2"/>
            <a:srcRect r="22784" b="48617"/>
            <a:stretch/>
          </p:blipFill>
          <p:spPr>
            <a:xfrm>
              <a:off x="2516241" y="1471568"/>
              <a:ext cx="4227037" cy="4982562"/>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F092689E-74DE-FF40-90FE-488811D50A0E}"/>
                </a:ext>
              </a:extLst>
            </p:cNvPr>
            <p:cNvPicPr>
              <a:picLocks noChangeAspect="1"/>
            </p:cNvPicPr>
            <p:nvPr/>
          </p:nvPicPr>
          <p:blipFill rotWithShape="1">
            <a:blip r:embed="rId2"/>
            <a:srcRect l="91" t="51619" r="17009" b="1892"/>
            <a:stretch/>
          </p:blipFill>
          <p:spPr>
            <a:xfrm>
              <a:off x="7103318" y="1471568"/>
              <a:ext cx="4538175" cy="4982562"/>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1548687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D122F798-21F1-C7AB-386C-2E4CC9453750}"/>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用户交互界面</a:t>
            </a:r>
          </a:p>
        </p:txBody>
      </p:sp>
      <p:pic>
        <p:nvPicPr>
          <p:cNvPr id="3" name="图片 2">
            <a:extLst>
              <a:ext uri="{FF2B5EF4-FFF2-40B4-BE49-F238E27FC236}">
                <a16:creationId xmlns:a16="http://schemas.microsoft.com/office/drawing/2014/main" id="{1305B437-80A7-021D-49F7-736F01BC9B92}"/>
              </a:ext>
            </a:extLst>
          </p:cNvPr>
          <p:cNvPicPr>
            <a:picLocks noChangeAspect="1"/>
          </p:cNvPicPr>
          <p:nvPr/>
        </p:nvPicPr>
        <p:blipFill rotWithShape="1">
          <a:blip r:embed="rId2">
            <a:extLst>
              <a:ext uri="{28A0092B-C50C-407E-A947-70E740481C1C}">
                <a14:useLocalDpi xmlns:a14="http://schemas.microsoft.com/office/drawing/2010/main" val="0"/>
              </a:ext>
            </a:extLst>
          </a:blip>
          <a:srcRect r="41860"/>
          <a:stretch/>
        </p:blipFill>
        <p:spPr>
          <a:xfrm>
            <a:off x="2638822" y="909514"/>
            <a:ext cx="1800200" cy="5731789"/>
          </a:xfrm>
          <a:prstGeom prst="rect">
            <a:avLst/>
          </a:prstGeom>
          <a:ln>
            <a:noFill/>
          </a:ln>
          <a:effectLst>
            <a:outerShdw blurRad="190500" algn="tl" rotWithShape="0">
              <a:srgbClr val="000000">
                <a:alpha val="70000"/>
              </a:srgbClr>
            </a:outerShdw>
          </a:effectLst>
        </p:spPr>
      </p:pic>
      <p:sp>
        <p:nvSpPr>
          <p:cNvPr id="6" name="文本框 5">
            <a:extLst>
              <a:ext uri="{FF2B5EF4-FFF2-40B4-BE49-F238E27FC236}">
                <a16:creationId xmlns:a16="http://schemas.microsoft.com/office/drawing/2014/main" id="{1574C45D-E7E8-BB52-3411-3593DC3F4456}"/>
              </a:ext>
            </a:extLst>
          </p:cNvPr>
          <p:cNvSpPr txBox="1"/>
          <p:nvPr/>
        </p:nvSpPr>
        <p:spPr>
          <a:xfrm>
            <a:off x="4006974" y="1269554"/>
            <a:ext cx="1440160"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输出多维的数据</a:t>
            </a:r>
          </a:p>
        </p:txBody>
      </p:sp>
      <p:sp>
        <p:nvSpPr>
          <p:cNvPr id="7" name="文本框 6">
            <a:extLst>
              <a:ext uri="{FF2B5EF4-FFF2-40B4-BE49-F238E27FC236}">
                <a16:creationId xmlns:a16="http://schemas.microsoft.com/office/drawing/2014/main" id="{6DB7EBED-C820-5BBA-846B-9671F4371162}"/>
              </a:ext>
            </a:extLst>
          </p:cNvPr>
          <p:cNvSpPr txBox="1"/>
          <p:nvPr/>
        </p:nvSpPr>
        <p:spPr>
          <a:xfrm>
            <a:off x="4006974" y="1557586"/>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包含</a:t>
            </a:r>
            <a:r>
              <a:rPr lang="en-US" altLang="zh-CN" sz="1100" b="1" dirty="0">
                <a:latin typeface="微软雅黑" panose="020B0503020204020204" pitchFamily="34" charset="-122"/>
                <a:ea typeface="微软雅黑" panose="020B0503020204020204" pitchFamily="34" charset="-122"/>
              </a:rPr>
              <a:t>LSTM</a:t>
            </a:r>
            <a:r>
              <a:rPr lang="zh-CN" altLang="en-US" sz="1100" b="1" dirty="0">
                <a:latin typeface="微软雅黑" panose="020B0503020204020204" pitchFamily="34" charset="-122"/>
                <a:ea typeface="微软雅黑" panose="020B0503020204020204" pitchFamily="34" charset="-122"/>
              </a:rPr>
              <a:t>神经网络模型的训练和预测功能的函数，以及用于实现文件存取操作的函数，实现了模型、数据和软件界面的链接</a:t>
            </a:r>
          </a:p>
        </p:txBody>
      </p:sp>
      <p:sp>
        <p:nvSpPr>
          <p:cNvPr id="8" name="文本框 7">
            <a:extLst>
              <a:ext uri="{FF2B5EF4-FFF2-40B4-BE49-F238E27FC236}">
                <a16:creationId xmlns:a16="http://schemas.microsoft.com/office/drawing/2014/main" id="{B2B3D502-0B9D-4802-2D9E-92508E81FEAD}"/>
              </a:ext>
            </a:extLst>
          </p:cNvPr>
          <p:cNvSpPr txBox="1"/>
          <p:nvPr/>
        </p:nvSpPr>
        <p:spPr>
          <a:xfrm>
            <a:off x="4006974" y="1773610"/>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存放图标等资源文件</a:t>
            </a:r>
          </a:p>
        </p:txBody>
      </p:sp>
      <p:sp>
        <p:nvSpPr>
          <p:cNvPr id="9" name="文本框 8">
            <a:extLst>
              <a:ext uri="{FF2B5EF4-FFF2-40B4-BE49-F238E27FC236}">
                <a16:creationId xmlns:a16="http://schemas.microsoft.com/office/drawing/2014/main" id="{C5584CC4-DEAE-C29C-8FBB-4EAD849874DD}"/>
              </a:ext>
            </a:extLst>
          </p:cNvPr>
          <p:cNvSpPr txBox="1"/>
          <p:nvPr/>
        </p:nvSpPr>
        <p:spPr>
          <a:xfrm>
            <a:off x="4006974" y="2637541"/>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存放保存的预测结果</a:t>
            </a:r>
          </a:p>
        </p:txBody>
      </p:sp>
      <p:sp>
        <p:nvSpPr>
          <p:cNvPr id="10" name="文本框 9">
            <a:extLst>
              <a:ext uri="{FF2B5EF4-FFF2-40B4-BE49-F238E27FC236}">
                <a16:creationId xmlns:a16="http://schemas.microsoft.com/office/drawing/2014/main" id="{0AF8E1D4-A0EE-B7C4-02A5-BF2FCFBBE9C6}"/>
              </a:ext>
            </a:extLst>
          </p:cNvPr>
          <p:cNvSpPr txBox="1"/>
          <p:nvPr/>
        </p:nvSpPr>
        <p:spPr>
          <a:xfrm>
            <a:off x="4006974" y="3127883"/>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存放临时文件</a:t>
            </a:r>
          </a:p>
        </p:txBody>
      </p:sp>
      <p:sp>
        <p:nvSpPr>
          <p:cNvPr id="11" name="文本框 10">
            <a:extLst>
              <a:ext uri="{FF2B5EF4-FFF2-40B4-BE49-F238E27FC236}">
                <a16:creationId xmlns:a16="http://schemas.microsoft.com/office/drawing/2014/main" id="{4C584857-8E13-0115-3C6A-DDD12A59B345}"/>
              </a:ext>
            </a:extLst>
          </p:cNvPr>
          <p:cNvSpPr txBox="1"/>
          <p:nvPr/>
        </p:nvSpPr>
        <p:spPr>
          <a:xfrm>
            <a:off x="4006974" y="3618225"/>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存放待预测的环境参数文件</a:t>
            </a:r>
          </a:p>
        </p:txBody>
      </p:sp>
      <p:sp>
        <p:nvSpPr>
          <p:cNvPr id="12" name="文本框 11">
            <a:extLst>
              <a:ext uri="{FF2B5EF4-FFF2-40B4-BE49-F238E27FC236}">
                <a16:creationId xmlns:a16="http://schemas.microsoft.com/office/drawing/2014/main" id="{28785BAA-4428-A420-7895-ED03510300AE}"/>
              </a:ext>
            </a:extLst>
          </p:cNvPr>
          <p:cNvSpPr txBox="1"/>
          <p:nvPr/>
        </p:nvSpPr>
        <p:spPr>
          <a:xfrm>
            <a:off x="4006974" y="4102143"/>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存放用于模型训练的数据</a:t>
            </a:r>
          </a:p>
        </p:txBody>
      </p:sp>
      <p:sp>
        <p:nvSpPr>
          <p:cNvPr id="13" name="文本框 12">
            <a:extLst>
              <a:ext uri="{FF2B5EF4-FFF2-40B4-BE49-F238E27FC236}">
                <a16:creationId xmlns:a16="http://schemas.microsoft.com/office/drawing/2014/main" id="{7560EE57-1CA6-CEFC-5039-B95F9DA13E10}"/>
              </a:ext>
            </a:extLst>
          </p:cNvPr>
          <p:cNvSpPr txBox="1"/>
          <p:nvPr/>
        </p:nvSpPr>
        <p:spPr>
          <a:xfrm>
            <a:off x="4006974" y="4314099"/>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与软件界面相关的模块</a:t>
            </a:r>
          </a:p>
        </p:txBody>
      </p:sp>
      <p:sp>
        <p:nvSpPr>
          <p:cNvPr id="14" name="文本框 13">
            <a:extLst>
              <a:ext uri="{FF2B5EF4-FFF2-40B4-BE49-F238E27FC236}">
                <a16:creationId xmlns:a16="http://schemas.microsoft.com/office/drawing/2014/main" id="{49295E46-EE45-F806-625D-3C560FE51B18}"/>
              </a:ext>
            </a:extLst>
          </p:cNvPr>
          <p:cNvSpPr txBox="1"/>
          <p:nvPr/>
        </p:nvSpPr>
        <p:spPr>
          <a:xfrm>
            <a:off x="4006974" y="4941962"/>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光伏发电配置文件</a:t>
            </a:r>
          </a:p>
        </p:txBody>
      </p:sp>
      <p:sp>
        <p:nvSpPr>
          <p:cNvPr id="15" name="文本框 14">
            <a:extLst>
              <a:ext uri="{FF2B5EF4-FFF2-40B4-BE49-F238E27FC236}">
                <a16:creationId xmlns:a16="http://schemas.microsoft.com/office/drawing/2014/main" id="{C2E2FFD4-665F-A1CB-B6A5-4BF4FB79A0EC}"/>
              </a:ext>
            </a:extLst>
          </p:cNvPr>
          <p:cNvSpPr txBox="1"/>
          <p:nvPr/>
        </p:nvSpPr>
        <p:spPr>
          <a:xfrm>
            <a:off x="4006974" y="5597531"/>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风力发电配置文件</a:t>
            </a:r>
          </a:p>
        </p:txBody>
      </p:sp>
      <p:sp>
        <p:nvSpPr>
          <p:cNvPr id="16" name="文本框 15">
            <a:extLst>
              <a:ext uri="{FF2B5EF4-FFF2-40B4-BE49-F238E27FC236}">
                <a16:creationId xmlns:a16="http://schemas.microsoft.com/office/drawing/2014/main" id="{59B606D8-F7FF-969F-F28B-36E34C2483EB}"/>
              </a:ext>
            </a:extLst>
          </p:cNvPr>
          <p:cNvSpPr txBox="1"/>
          <p:nvPr/>
        </p:nvSpPr>
        <p:spPr>
          <a:xfrm>
            <a:off x="4006974" y="5287541"/>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   主界面配置文件</a:t>
            </a:r>
          </a:p>
        </p:txBody>
      </p:sp>
      <p:sp>
        <p:nvSpPr>
          <p:cNvPr id="17" name="文本框 16">
            <a:extLst>
              <a:ext uri="{FF2B5EF4-FFF2-40B4-BE49-F238E27FC236}">
                <a16:creationId xmlns:a16="http://schemas.microsoft.com/office/drawing/2014/main" id="{3A195CCB-75D1-81F9-C639-4EEAE20B77C2}"/>
              </a:ext>
            </a:extLst>
          </p:cNvPr>
          <p:cNvSpPr txBox="1"/>
          <p:nvPr/>
        </p:nvSpPr>
        <p:spPr>
          <a:xfrm>
            <a:off x="4006974" y="4659678"/>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   定义了软件界面的控件功能和显示内容</a:t>
            </a:r>
          </a:p>
        </p:txBody>
      </p:sp>
      <p:sp>
        <p:nvSpPr>
          <p:cNvPr id="18" name="文本框 17">
            <a:extLst>
              <a:ext uri="{FF2B5EF4-FFF2-40B4-BE49-F238E27FC236}">
                <a16:creationId xmlns:a16="http://schemas.microsoft.com/office/drawing/2014/main" id="{F70B58B1-1237-12FC-0E8E-E1460B44FB8E}"/>
              </a:ext>
            </a:extLst>
          </p:cNvPr>
          <p:cNvSpPr txBox="1"/>
          <p:nvPr/>
        </p:nvSpPr>
        <p:spPr>
          <a:xfrm>
            <a:off x="4006974" y="5950074"/>
            <a:ext cx="7873662"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    整个项目的程序入口，运行该文件即可启动软件</a:t>
            </a:r>
          </a:p>
        </p:txBody>
      </p:sp>
    </p:spTree>
    <p:extLst>
      <p:ext uri="{BB962C8B-B14F-4D97-AF65-F5344CB8AC3E}">
        <p14:creationId xmlns:p14="http://schemas.microsoft.com/office/powerpoint/2010/main" val="4131005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1000"/>
                                        <p:tgtEl>
                                          <p:spTgt spid="15"/>
                                        </p:tgtEl>
                                      </p:cBhvr>
                                    </p:animEffect>
                                    <p:anim calcmode="lin" valueType="num">
                                      <p:cBhvr>
                                        <p:cTn id="69" dur="1000" fill="hold"/>
                                        <p:tgtEl>
                                          <p:spTgt spid="15"/>
                                        </p:tgtEl>
                                        <p:attrNameLst>
                                          <p:attrName>ppt_x</p:attrName>
                                        </p:attrNameLst>
                                      </p:cBhvr>
                                      <p:tavLst>
                                        <p:tav tm="0">
                                          <p:val>
                                            <p:strVal val="#ppt_x"/>
                                          </p:val>
                                        </p:tav>
                                        <p:tav tm="100000">
                                          <p:val>
                                            <p:strVal val="#ppt_x"/>
                                          </p:val>
                                        </p:tav>
                                      </p:tavLst>
                                    </p:anim>
                                    <p:anim calcmode="lin" valueType="num">
                                      <p:cBhvr>
                                        <p:cTn id="70" dur="1000" fill="hold"/>
                                        <p:tgtEl>
                                          <p:spTgt spid="15"/>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1000"/>
                                        <p:tgtEl>
                                          <p:spTgt spid="16"/>
                                        </p:tgtEl>
                                      </p:cBhvr>
                                    </p:animEffect>
                                    <p:anim calcmode="lin" valueType="num">
                                      <p:cBhvr>
                                        <p:cTn id="74" dur="1000" fill="hold"/>
                                        <p:tgtEl>
                                          <p:spTgt spid="16"/>
                                        </p:tgtEl>
                                        <p:attrNameLst>
                                          <p:attrName>ppt_x</p:attrName>
                                        </p:attrNameLst>
                                      </p:cBhvr>
                                      <p:tavLst>
                                        <p:tav tm="0">
                                          <p:val>
                                            <p:strVal val="#ppt_x"/>
                                          </p:val>
                                        </p:tav>
                                        <p:tav tm="100000">
                                          <p:val>
                                            <p:strVal val="#ppt_x"/>
                                          </p:val>
                                        </p:tav>
                                      </p:tavLst>
                                    </p:anim>
                                    <p:anim calcmode="lin" valueType="num">
                                      <p:cBhvr>
                                        <p:cTn id="7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ppt_x</p:attrName>
                                        </p:attrNameLst>
                                      </p:cBhvr>
                                      <p:tavLst>
                                        <p:tav tm="0">
                                          <p:val>
                                            <p:strVal val="#ppt_x"/>
                                          </p:val>
                                        </p:tav>
                                        <p:tav tm="100000">
                                          <p:val>
                                            <p:strVal val="#ppt_x"/>
                                          </p:val>
                                        </p:tav>
                                      </p:tavLst>
                                    </p:anim>
                                    <p:anim calcmode="lin" valueType="num">
                                      <p:cBhvr>
                                        <p:cTn id="8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EC6AE91A-D10B-409D-9953-F82CE49776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4390" y="0"/>
            <a:ext cx="12190413" cy="4280863"/>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151" y="420112"/>
            <a:ext cx="6636845" cy="5206617"/>
          </a:xfrm>
          <a:prstGeom prst="rect">
            <a:avLst/>
          </a:prstGeom>
        </p:spPr>
      </p:pic>
      <p:grpSp>
        <p:nvGrpSpPr>
          <p:cNvPr id="2" name="组合 1"/>
          <p:cNvGrpSpPr/>
          <p:nvPr/>
        </p:nvGrpSpPr>
        <p:grpSpPr>
          <a:xfrm flipH="1" flipV="1">
            <a:off x="-51568" y="6460406"/>
            <a:ext cx="12254681" cy="425503"/>
            <a:chOff x="-30162" y="562738"/>
            <a:chExt cx="12256276" cy="425404"/>
          </a:xfrm>
        </p:grpSpPr>
        <p:sp>
          <p:nvSpPr>
            <p:cNvPr id="21" name="任意多边形 20"/>
            <p:cNvSpPr/>
            <p:nvPr/>
          </p:nvSpPr>
          <p:spPr>
            <a:xfrm>
              <a:off x="-30161" y="562738"/>
              <a:ext cx="12226180" cy="425404"/>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6180" h="1061884">
                  <a:moveTo>
                    <a:pt x="0" y="0"/>
                  </a:moveTo>
                  <a:lnTo>
                    <a:pt x="0" y="1061884"/>
                  </a:lnTo>
                  <a:lnTo>
                    <a:pt x="6548284" y="1061884"/>
                  </a:lnTo>
                  <a:lnTo>
                    <a:pt x="7108723" y="707922"/>
                  </a:lnTo>
                  <a:lnTo>
                    <a:pt x="12211665" y="707922"/>
                  </a:lnTo>
                  <a:lnTo>
                    <a:pt x="12226180" y="44011"/>
                  </a:lnTo>
                  <a:lnTo>
                    <a:pt x="0" y="0"/>
                  </a:lnTo>
                  <a:close/>
                </a:path>
              </a:pathLst>
            </a:cu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22" name="图片 21"/>
            <p:cNvPicPr>
              <a:picLocks noChangeAspect="1"/>
            </p:cNvPicPr>
            <p:nvPr/>
          </p:nvPicPr>
          <p:blipFill>
            <a:blip r:embed="rId5"/>
            <a:stretch>
              <a:fillRect/>
            </a:stretch>
          </p:blipFill>
          <p:spPr>
            <a:xfrm flipV="1">
              <a:off x="1001713" y="696916"/>
              <a:ext cx="3577790" cy="261329"/>
            </a:xfrm>
            <a:prstGeom prst="rect">
              <a:avLst/>
            </a:prstGeom>
          </p:spPr>
        </p:pic>
        <p:cxnSp>
          <p:nvCxnSpPr>
            <p:cNvPr id="23" name="直接连接符 22"/>
            <p:cNvCxnSpPr/>
            <p:nvPr/>
          </p:nvCxnSpPr>
          <p:spPr>
            <a:xfrm>
              <a:off x="-30162" y="639037"/>
              <a:ext cx="12256276" cy="0"/>
            </a:xfrm>
            <a:prstGeom prst="line">
              <a:avLst/>
            </a:prstGeom>
            <a:ln>
              <a:solidFill>
                <a:srgbClr val="BACBD7">
                  <a:alpha val="80000"/>
                </a:srgbClr>
              </a:solidFill>
            </a:ln>
          </p:spPr>
          <p:style>
            <a:lnRef idx="1">
              <a:schemeClr val="accent1"/>
            </a:lnRef>
            <a:fillRef idx="0">
              <a:schemeClr val="accent1"/>
            </a:fillRef>
            <a:effectRef idx="0">
              <a:schemeClr val="accent1"/>
            </a:effectRef>
            <a:fontRef idx="minor">
              <a:schemeClr val="tx1"/>
            </a:fontRef>
          </p:style>
        </p:cxnSp>
      </p:grpSp>
      <p:sp>
        <p:nvSpPr>
          <p:cNvPr id="31" name="文本框 30">
            <a:extLst>
              <a:ext uri="{FF2B5EF4-FFF2-40B4-BE49-F238E27FC236}">
                <a16:creationId xmlns:a16="http://schemas.microsoft.com/office/drawing/2014/main" id="{9E524215-01EA-49FF-83D6-B81DA96326F6}"/>
              </a:ext>
            </a:extLst>
          </p:cNvPr>
          <p:cNvSpPr txBox="1"/>
          <p:nvPr/>
        </p:nvSpPr>
        <p:spPr>
          <a:xfrm rot="913049">
            <a:off x="3831856" y="1514153"/>
            <a:ext cx="1380502" cy="708050"/>
          </a:xfrm>
          <a:prstGeom prst="rect">
            <a:avLst/>
          </a:prstGeom>
          <a:noFill/>
        </p:spPr>
        <p:txBody>
          <a:bodyPr wrap="square" rtlCol="0">
            <a:spAutoFit/>
          </a:bodyPr>
          <a:lstStyle>
            <a:defPPr>
              <a:defRPr lang="zh-CN"/>
            </a:defPPr>
            <a:lvl1pPr algn="just">
              <a:defRPr sz="2500">
                <a:solidFill>
                  <a:schemeClr val="tx1">
                    <a:lumMod val="85000"/>
                    <a:lumOff val="15000"/>
                  </a:schemeClr>
                </a:solidFill>
                <a:latin typeface="方正粗倩简体" panose="03000509000000000000" pitchFamily="65" charset="-122"/>
                <a:ea typeface="方正粗倩简体" panose="03000509000000000000" pitchFamily="65" charset="-122"/>
              </a:defRPr>
            </a:lvl1pPr>
          </a:lstStyle>
          <a:p>
            <a:pPr algn="l" defTabSz="685800"/>
            <a:r>
              <a:rPr lang="zh-CN" altLang="en-US" sz="4000" spc="600" dirty="0">
                <a:ln w="6350">
                  <a:noFill/>
                </a:ln>
                <a:solidFill>
                  <a:prstClr val="black"/>
                </a:solidFill>
                <a:latin typeface="方正正中黑简体" panose="02000000000000000000" pitchFamily="2" charset="-122"/>
                <a:ea typeface="方正正中黑简体" panose="02000000000000000000" pitchFamily="2" charset="-122"/>
              </a:rPr>
              <a:t>目录</a:t>
            </a:r>
          </a:p>
        </p:txBody>
      </p:sp>
      <p:grpSp>
        <p:nvGrpSpPr>
          <p:cNvPr id="33" name="组合 32">
            <a:extLst>
              <a:ext uri="{FF2B5EF4-FFF2-40B4-BE49-F238E27FC236}">
                <a16:creationId xmlns:a16="http://schemas.microsoft.com/office/drawing/2014/main" id="{BCC2528D-CF7F-4DFB-8AFA-0E0C439DF9FB}"/>
              </a:ext>
            </a:extLst>
          </p:cNvPr>
          <p:cNvGrpSpPr/>
          <p:nvPr/>
        </p:nvGrpSpPr>
        <p:grpSpPr>
          <a:xfrm>
            <a:off x="934897" y="4854197"/>
            <a:ext cx="1657374" cy="895364"/>
            <a:chOff x="935017" y="4711555"/>
            <a:chExt cx="1657591" cy="895157"/>
          </a:xfrm>
        </p:grpSpPr>
        <p:sp>
          <p:nvSpPr>
            <p:cNvPr id="34" name="Freeform 9">
              <a:extLst>
                <a:ext uri="{FF2B5EF4-FFF2-40B4-BE49-F238E27FC236}">
                  <a16:creationId xmlns:a16="http://schemas.microsoft.com/office/drawing/2014/main" id="{5E6262C4-4DB2-4095-ACCC-29C2DB0FEDD1}"/>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5" name="Text Box 11">
              <a:extLst>
                <a:ext uri="{FF2B5EF4-FFF2-40B4-BE49-F238E27FC236}">
                  <a16:creationId xmlns:a16="http://schemas.microsoft.com/office/drawing/2014/main" id="{73726749-216C-465E-8B31-3232DA448A52}"/>
                </a:ext>
              </a:extLst>
            </p:cNvPr>
            <p:cNvSpPr txBox="1">
              <a:spLocks noChangeArrowheads="1"/>
            </p:cNvSpPr>
            <p:nvPr/>
          </p:nvSpPr>
          <p:spPr bwMode="auto">
            <a:xfrm>
              <a:off x="935017" y="5277852"/>
              <a:ext cx="1657591" cy="32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a:lnSpc>
                  <a:spcPct val="120000"/>
                </a:lnSpc>
                <a:buClr>
                  <a:prstClr val="white"/>
                </a:buClr>
                <a:buFont typeface="Wingdings" panose="05000000000000000000" pitchFamily="2" charset="2"/>
                <a:buChar char="l"/>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项目背景与目标</a:t>
              </a:r>
            </a:p>
          </p:txBody>
        </p:sp>
      </p:grpSp>
      <p:sp>
        <p:nvSpPr>
          <p:cNvPr id="36" name="TextBox 9">
            <a:extLst>
              <a:ext uri="{FF2B5EF4-FFF2-40B4-BE49-F238E27FC236}">
                <a16:creationId xmlns:a16="http://schemas.microsoft.com/office/drawing/2014/main" id="{CFD7B2A9-FBBF-4124-902D-04237FABBED4}"/>
              </a:ext>
            </a:extLst>
          </p:cNvPr>
          <p:cNvSpPr txBox="1"/>
          <p:nvPr/>
        </p:nvSpPr>
        <p:spPr bwMode="auto">
          <a:xfrm>
            <a:off x="8188574" y="1668078"/>
            <a:ext cx="3233242" cy="400203"/>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项目背景与目标</a:t>
            </a:r>
          </a:p>
        </p:txBody>
      </p:sp>
      <p:sp>
        <p:nvSpPr>
          <p:cNvPr id="37" name="TextBox 9">
            <a:extLst>
              <a:ext uri="{FF2B5EF4-FFF2-40B4-BE49-F238E27FC236}">
                <a16:creationId xmlns:a16="http://schemas.microsoft.com/office/drawing/2014/main" id="{5CC220B4-EA40-4C83-BA3D-A5AFCB03BCD4}"/>
              </a:ext>
            </a:extLst>
          </p:cNvPr>
          <p:cNvSpPr txBox="1"/>
          <p:nvPr/>
        </p:nvSpPr>
        <p:spPr bwMode="auto">
          <a:xfrm>
            <a:off x="8188574" y="2149291"/>
            <a:ext cx="3233242" cy="400203"/>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团队分工与合作</a:t>
            </a:r>
          </a:p>
        </p:txBody>
      </p:sp>
      <p:sp>
        <p:nvSpPr>
          <p:cNvPr id="38" name="TextBox 9">
            <a:extLst>
              <a:ext uri="{FF2B5EF4-FFF2-40B4-BE49-F238E27FC236}">
                <a16:creationId xmlns:a16="http://schemas.microsoft.com/office/drawing/2014/main" id="{AA235543-6F79-4AB6-A898-6F557CD1CAFF}"/>
              </a:ext>
            </a:extLst>
          </p:cNvPr>
          <p:cNvSpPr txBox="1"/>
          <p:nvPr/>
        </p:nvSpPr>
        <p:spPr bwMode="auto">
          <a:xfrm>
            <a:off x="8188574" y="2630507"/>
            <a:ext cx="3233242" cy="400203"/>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技术落实与测试</a:t>
            </a:r>
          </a:p>
        </p:txBody>
      </p:sp>
      <p:sp>
        <p:nvSpPr>
          <p:cNvPr id="39" name="TextBox 9">
            <a:extLst>
              <a:ext uri="{FF2B5EF4-FFF2-40B4-BE49-F238E27FC236}">
                <a16:creationId xmlns:a16="http://schemas.microsoft.com/office/drawing/2014/main" id="{A83F061B-F0E3-45ED-954A-D07B79851DE9}"/>
              </a:ext>
            </a:extLst>
          </p:cNvPr>
          <p:cNvSpPr txBox="1"/>
          <p:nvPr/>
        </p:nvSpPr>
        <p:spPr bwMode="auto">
          <a:xfrm>
            <a:off x="8188574" y="3111720"/>
            <a:ext cx="3233242" cy="400203"/>
          </a:xfrm>
          <a:prstGeom prst="rect">
            <a:avLst/>
          </a:prstGeom>
          <a:noFill/>
        </p:spPr>
        <p:txBody>
          <a:bodyPr wrap="square">
            <a:spAutoFit/>
          </a:bodyPr>
          <a:lstStyle/>
          <a:p>
            <a:pPr marL="342900" indent="-342900" defTabSz="914400">
              <a:buClr>
                <a:prstClr val="white"/>
              </a:buClr>
              <a:buFont typeface="Wingdings" panose="05000000000000000000" pitchFamily="2" charset="2"/>
              <a:buChar char="l"/>
              <a:defRPr/>
            </a:pPr>
            <a:r>
              <a:rPr lang="zh-CN" altLang="en-US" sz="2000" b="1" spc="600" dirty="0">
                <a:solidFill>
                  <a:prstClr val="white"/>
                </a:solidFill>
                <a:latin typeface="微软雅黑" panose="020B0503020204020204" pitchFamily="34" charset="-122"/>
                <a:ea typeface="微软雅黑" panose="020B0503020204020204" pitchFamily="34" charset="-122"/>
              </a:rPr>
              <a:t>成员心得与总结</a:t>
            </a:r>
          </a:p>
        </p:txBody>
      </p:sp>
      <p:grpSp>
        <p:nvGrpSpPr>
          <p:cNvPr id="40" name="组合 39">
            <a:extLst>
              <a:ext uri="{FF2B5EF4-FFF2-40B4-BE49-F238E27FC236}">
                <a16:creationId xmlns:a16="http://schemas.microsoft.com/office/drawing/2014/main" id="{7537C0EA-1EFF-4503-AB8B-AB3EB251AEAE}"/>
              </a:ext>
            </a:extLst>
          </p:cNvPr>
          <p:cNvGrpSpPr/>
          <p:nvPr/>
        </p:nvGrpSpPr>
        <p:grpSpPr>
          <a:xfrm>
            <a:off x="3793727" y="4884150"/>
            <a:ext cx="1659089" cy="878247"/>
            <a:chOff x="963582" y="4711555"/>
            <a:chExt cx="1659305" cy="878042"/>
          </a:xfrm>
        </p:grpSpPr>
        <p:sp>
          <p:nvSpPr>
            <p:cNvPr id="41" name="Freeform 9">
              <a:extLst>
                <a:ext uri="{FF2B5EF4-FFF2-40B4-BE49-F238E27FC236}">
                  <a16:creationId xmlns:a16="http://schemas.microsoft.com/office/drawing/2014/main" id="{292AD5EA-A638-4282-85F0-ED4ABD86432E}"/>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2" name="Text Box 11">
              <a:extLst>
                <a:ext uri="{FF2B5EF4-FFF2-40B4-BE49-F238E27FC236}">
                  <a16:creationId xmlns:a16="http://schemas.microsoft.com/office/drawing/2014/main" id="{A4419FC3-D5E2-4A40-B0F6-6273B07EBFF5}"/>
                </a:ext>
              </a:extLst>
            </p:cNvPr>
            <p:cNvSpPr txBox="1">
              <a:spLocks noChangeArrowheads="1"/>
            </p:cNvSpPr>
            <p:nvPr/>
          </p:nvSpPr>
          <p:spPr bwMode="auto">
            <a:xfrm>
              <a:off x="963582" y="5281892"/>
              <a:ext cx="1659305" cy="30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lvl="1" indent="0" defTabSz="914400">
                <a:buClr>
                  <a:prstClr val="white"/>
                </a:buClr>
                <a:buFont typeface="Wingdings" panose="05000000000000000000" pitchFamily="2" charset="2"/>
                <a:buChar char="l"/>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团队分工与合作</a:t>
              </a:r>
            </a:p>
          </p:txBody>
        </p:sp>
      </p:grpSp>
      <p:grpSp>
        <p:nvGrpSpPr>
          <p:cNvPr id="43" name="组合 42">
            <a:extLst>
              <a:ext uri="{FF2B5EF4-FFF2-40B4-BE49-F238E27FC236}">
                <a16:creationId xmlns:a16="http://schemas.microsoft.com/office/drawing/2014/main" id="{D864A5CE-E6D9-499D-B94D-214D5FF3996A}"/>
              </a:ext>
            </a:extLst>
          </p:cNvPr>
          <p:cNvGrpSpPr/>
          <p:nvPr/>
        </p:nvGrpSpPr>
        <p:grpSpPr>
          <a:xfrm>
            <a:off x="6576252" y="4914082"/>
            <a:ext cx="1679194" cy="874205"/>
            <a:chOff x="890434" y="4711555"/>
            <a:chExt cx="1679413" cy="874003"/>
          </a:xfrm>
        </p:grpSpPr>
        <p:sp>
          <p:nvSpPr>
            <p:cNvPr id="44" name="Freeform 9">
              <a:extLst>
                <a:ext uri="{FF2B5EF4-FFF2-40B4-BE49-F238E27FC236}">
                  <a16:creationId xmlns:a16="http://schemas.microsoft.com/office/drawing/2014/main" id="{2CA2965E-1C49-4D49-9C00-59086052B6EB}"/>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dirty="0">
                <a:solidFill>
                  <a:prstClr val="black"/>
                </a:solidFill>
              </a:endParaRPr>
            </a:p>
          </p:txBody>
        </p:sp>
        <p:sp>
          <p:nvSpPr>
            <p:cNvPr id="45" name="Text Box 11">
              <a:extLst>
                <a:ext uri="{FF2B5EF4-FFF2-40B4-BE49-F238E27FC236}">
                  <a16:creationId xmlns:a16="http://schemas.microsoft.com/office/drawing/2014/main" id="{8E41CDB1-C6F6-41E7-8A5D-00468592ECD8}"/>
                </a:ext>
              </a:extLst>
            </p:cNvPr>
            <p:cNvSpPr txBox="1">
              <a:spLocks noChangeArrowheads="1"/>
            </p:cNvSpPr>
            <p:nvPr/>
          </p:nvSpPr>
          <p:spPr bwMode="auto">
            <a:xfrm>
              <a:off x="890434" y="5277852"/>
              <a:ext cx="1679413" cy="30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lvl="1" indent="0" algn="ctr" defTabSz="914400">
                <a:buClr>
                  <a:prstClr val="white"/>
                </a:buClr>
                <a:buFont typeface="Wingdings" panose="05000000000000000000" pitchFamily="2" charset="2"/>
                <a:buChar char="l"/>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技术落实与测试</a:t>
              </a:r>
            </a:p>
          </p:txBody>
        </p:sp>
      </p:grpSp>
      <p:grpSp>
        <p:nvGrpSpPr>
          <p:cNvPr id="46" name="组合 45">
            <a:extLst>
              <a:ext uri="{FF2B5EF4-FFF2-40B4-BE49-F238E27FC236}">
                <a16:creationId xmlns:a16="http://schemas.microsoft.com/office/drawing/2014/main" id="{D27B54CB-2BFD-4F2C-80AC-149C05A4EFE9}"/>
              </a:ext>
            </a:extLst>
          </p:cNvPr>
          <p:cNvGrpSpPr/>
          <p:nvPr/>
        </p:nvGrpSpPr>
        <p:grpSpPr>
          <a:xfrm>
            <a:off x="9453113" y="4931320"/>
            <a:ext cx="1682653" cy="1079848"/>
            <a:chOff x="886233" y="4711555"/>
            <a:chExt cx="1682872" cy="1079599"/>
          </a:xfrm>
        </p:grpSpPr>
        <p:sp>
          <p:nvSpPr>
            <p:cNvPr id="47" name="Freeform 9">
              <a:extLst>
                <a:ext uri="{FF2B5EF4-FFF2-40B4-BE49-F238E27FC236}">
                  <a16:creationId xmlns:a16="http://schemas.microsoft.com/office/drawing/2014/main" id="{1E416761-6C5C-4BA8-9207-328B9988062F}"/>
                </a:ext>
              </a:extLst>
            </p:cNvPr>
            <p:cNvSpPr>
              <a:spLocks noEditPoints="1"/>
            </p:cNvSpPr>
            <p:nvPr/>
          </p:nvSpPr>
          <p:spPr bwMode="auto">
            <a:xfrm>
              <a:off x="1518073" y="4711555"/>
              <a:ext cx="550325" cy="566297"/>
            </a:xfrm>
            <a:custGeom>
              <a:avLst/>
              <a:gdLst>
                <a:gd name="T0" fmla="*/ 62 w 125"/>
                <a:gd name="T1" fmla="*/ 0 h 126"/>
                <a:gd name="T2" fmla="*/ 0 w 125"/>
                <a:gd name="T3" fmla="*/ 63 h 126"/>
                <a:gd name="T4" fmla="*/ 62 w 125"/>
                <a:gd name="T5" fmla="*/ 126 h 126"/>
                <a:gd name="T6" fmla="*/ 125 w 125"/>
                <a:gd name="T7" fmla="*/ 63 h 126"/>
                <a:gd name="T8" fmla="*/ 62 w 125"/>
                <a:gd name="T9" fmla="*/ 0 h 126"/>
                <a:gd name="T10" fmla="*/ 97 w 125"/>
                <a:gd name="T11" fmla="*/ 38 h 126"/>
                <a:gd name="T12" fmla="*/ 63 w 125"/>
                <a:gd name="T13" fmla="*/ 64 h 126"/>
                <a:gd name="T14" fmla="*/ 29 w 125"/>
                <a:gd name="T15" fmla="*/ 38 h 126"/>
                <a:gd name="T16" fmla="*/ 97 w 125"/>
                <a:gd name="T17" fmla="*/ 38 h 126"/>
                <a:gd name="T18" fmla="*/ 100 w 125"/>
                <a:gd name="T19" fmla="*/ 88 h 126"/>
                <a:gd name="T20" fmla="*/ 25 w 125"/>
                <a:gd name="T21" fmla="*/ 88 h 126"/>
                <a:gd name="T22" fmla="*/ 25 w 125"/>
                <a:gd name="T23" fmla="*/ 46 h 126"/>
                <a:gd name="T24" fmla="*/ 63 w 125"/>
                <a:gd name="T25" fmla="*/ 75 h 126"/>
                <a:gd name="T26" fmla="*/ 100 w 125"/>
                <a:gd name="T27" fmla="*/ 47 h 126"/>
                <a:gd name="T28" fmla="*/ 100 w 125"/>
                <a:gd name="T29"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26">
                  <a:moveTo>
                    <a:pt x="62" y="0"/>
                  </a:moveTo>
                  <a:cubicBezTo>
                    <a:pt x="28" y="0"/>
                    <a:pt x="0" y="28"/>
                    <a:pt x="0" y="63"/>
                  </a:cubicBezTo>
                  <a:cubicBezTo>
                    <a:pt x="0" y="98"/>
                    <a:pt x="28" y="126"/>
                    <a:pt x="62" y="126"/>
                  </a:cubicBezTo>
                  <a:cubicBezTo>
                    <a:pt x="97" y="126"/>
                    <a:pt x="125" y="98"/>
                    <a:pt x="125" y="63"/>
                  </a:cubicBezTo>
                  <a:cubicBezTo>
                    <a:pt x="125" y="28"/>
                    <a:pt x="97" y="0"/>
                    <a:pt x="62" y="0"/>
                  </a:cubicBezTo>
                  <a:close/>
                  <a:moveTo>
                    <a:pt x="97" y="38"/>
                  </a:moveTo>
                  <a:cubicBezTo>
                    <a:pt x="63" y="64"/>
                    <a:pt x="63" y="64"/>
                    <a:pt x="63" y="64"/>
                  </a:cubicBezTo>
                  <a:cubicBezTo>
                    <a:pt x="29" y="38"/>
                    <a:pt x="29" y="38"/>
                    <a:pt x="29" y="38"/>
                  </a:cubicBezTo>
                  <a:lnTo>
                    <a:pt x="97" y="38"/>
                  </a:lnTo>
                  <a:close/>
                  <a:moveTo>
                    <a:pt x="100" y="88"/>
                  </a:moveTo>
                  <a:cubicBezTo>
                    <a:pt x="25" y="88"/>
                    <a:pt x="25" y="88"/>
                    <a:pt x="25" y="88"/>
                  </a:cubicBezTo>
                  <a:cubicBezTo>
                    <a:pt x="25" y="46"/>
                    <a:pt x="25" y="46"/>
                    <a:pt x="25" y="46"/>
                  </a:cubicBezTo>
                  <a:cubicBezTo>
                    <a:pt x="63" y="75"/>
                    <a:pt x="63" y="75"/>
                    <a:pt x="63" y="75"/>
                  </a:cubicBezTo>
                  <a:cubicBezTo>
                    <a:pt x="100" y="47"/>
                    <a:pt x="100" y="47"/>
                    <a:pt x="100" y="47"/>
                  </a:cubicBezTo>
                  <a:lnTo>
                    <a:pt x="100" y="88"/>
                  </a:lnTo>
                  <a:close/>
                </a:path>
              </a:pathLst>
            </a:custGeom>
            <a:solidFill>
              <a:srgbClr val="273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8" name="Text Box 11">
              <a:extLst>
                <a:ext uri="{FF2B5EF4-FFF2-40B4-BE49-F238E27FC236}">
                  <a16:creationId xmlns:a16="http://schemas.microsoft.com/office/drawing/2014/main" id="{5450F175-E7B9-452E-A4CD-7AB4E0719341}"/>
                </a:ext>
              </a:extLst>
            </p:cNvPr>
            <p:cNvSpPr txBox="1">
              <a:spLocks noChangeArrowheads="1"/>
            </p:cNvSpPr>
            <p:nvPr/>
          </p:nvSpPr>
          <p:spPr bwMode="auto">
            <a:xfrm>
              <a:off x="886233" y="5268055"/>
              <a:ext cx="1682872" cy="52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lvl="1" indent="0" algn="ctr" defTabSz="914400">
                <a:buClr>
                  <a:prstClr val="white"/>
                </a:buClr>
                <a:buFont typeface="Wingdings" panose="05000000000000000000" pitchFamily="2" charset="2"/>
                <a:buChar char="l"/>
                <a:defRPr/>
              </a:pP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成员心得与总结</a:t>
              </a:r>
            </a:p>
            <a:p>
              <a:pPr marL="0" lvl="1" indent="0" defTabSz="914400">
                <a:buClr>
                  <a:prstClr val="white"/>
                </a:buClr>
                <a:buFont typeface="Wingdings" panose="05000000000000000000" pitchFamily="2" charset="2"/>
                <a:buChar char="l"/>
                <a:defRPr/>
              </a:pP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38052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2" presetClass="entr" presetSubtype="8" fill="hold" grpId="0" nodeType="withEffect">
                                  <p:stCondLst>
                                    <p:cond delay="50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750"/>
                                        <p:tgtEl>
                                          <p:spTgt spid="36"/>
                                        </p:tgtEl>
                                        <p:attrNameLst>
                                          <p:attrName>ppt_x</p:attrName>
                                        </p:attrNameLst>
                                      </p:cBhvr>
                                      <p:tavLst>
                                        <p:tav tm="0">
                                          <p:val>
                                            <p:strVal val="#ppt_x-#ppt_w*1.125000"/>
                                          </p:val>
                                        </p:tav>
                                        <p:tav tm="100000">
                                          <p:val>
                                            <p:strVal val="#ppt_x"/>
                                          </p:val>
                                        </p:tav>
                                      </p:tavLst>
                                    </p:anim>
                                    <p:animEffect transition="in" filter="wipe(right)">
                                      <p:cBhvr>
                                        <p:cTn id="13" dur="750"/>
                                        <p:tgtEl>
                                          <p:spTgt spid="36"/>
                                        </p:tgtEl>
                                      </p:cBhvr>
                                    </p:animEffect>
                                  </p:childTnLst>
                                </p:cTn>
                              </p:par>
                              <p:par>
                                <p:cTn id="14" presetID="53" presetClass="entr" presetSubtype="528"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 calcmode="lin" valueType="num">
                                      <p:cBhvr>
                                        <p:cTn id="16" dur="750" fill="hold"/>
                                        <p:tgtEl>
                                          <p:spTgt spid="33"/>
                                        </p:tgtEl>
                                        <p:attrNameLst>
                                          <p:attrName>ppt_w</p:attrName>
                                        </p:attrNameLst>
                                      </p:cBhvr>
                                      <p:tavLst>
                                        <p:tav tm="0">
                                          <p:val>
                                            <p:fltVal val="0"/>
                                          </p:val>
                                        </p:tav>
                                        <p:tav tm="100000">
                                          <p:val>
                                            <p:strVal val="#ppt_w"/>
                                          </p:val>
                                        </p:tav>
                                      </p:tavLst>
                                    </p:anim>
                                    <p:anim calcmode="lin" valueType="num">
                                      <p:cBhvr>
                                        <p:cTn id="17" dur="750" fill="hold"/>
                                        <p:tgtEl>
                                          <p:spTgt spid="33"/>
                                        </p:tgtEl>
                                        <p:attrNameLst>
                                          <p:attrName>ppt_h</p:attrName>
                                        </p:attrNameLst>
                                      </p:cBhvr>
                                      <p:tavLst>
                                        <p:tav tm="0">
                                          <p:val>
                                            <p:fltVal val="0"/>
                                          </p:val>
                                        </p:tav>
                                        <p:tav tm="100000">
                                          <p:val>
                                            <p:strVal val="#ppt_h"/>
                                          </p:val>
                                        </p:tav>
                                      </p:tavLst>
                                    </p:anim>
                                    <p:animEffect transition="in" filter="fade">
                                      <p:cBhvr>
                                        <p:cTn id="18" dur="750"/>
                                        <p:tgtEl>
                                          <p:spTgt spid="33"/>
                                        </p:tgtEl>
                                      </p:cBhvr>
                                    </p:animEffect>
                                    <p:anim calcmode="lin" valueType="num">
                                      <p:cBhvr>
                                        <p:cTn id="19" dur="750" fill="hold"/>
                                        <p:tgtEl>
                                          <p:spTgt spid="33"/>
                                        </p:tgtEl>
                                        <p:attrNameLst>
                                          <p:attrName>ppt_x</p:attrName>
                                        </p:attrNameLst>
                                      </p:cBhvr>
                                      <p:tavLst>
                                        <p:tav tm="0">
                                          <p:val>
                                            <p:fltVal val="0.5"/>
                                          </p:val>
                                        </p:tav>
                                        <p:tav tm="100000">
                                          <p:val>
                                            <p:strVal val="#ppt_x"/>
                                          </p:val>
                                        </p:tav>
                                      </p:tavLst>
                                    </p:anim>
                                    <p:anim calcmode="lin" valueType="num">
                                      <p:cBhvr>
                                        <p:cTn id="20" dur="750" fill="hold"/>
                                        <p:tgtEl>
                                          <p:spTgt spid="33"/>
                                        </p:tgtEl>
                                        <p:attrNameLst>
                                          <p:attrName>ppt_y</p:attrName>
                                        </p:attrNameLst>
                                      </p:cBhvr>
                                      <p:tavLst>
                                        <p:tav tm="0">
                                          <p:val>
                                            <p:fltVal val="0.5"/>
                                          </p:val>
                                        </p:tav>
                                        <p:tav tm="100000">
                                          <p:val>
                                            <p:strVal val="#ppt_y"/>
                                          </p:val>
                                        </p:tav>
                                      </p:tavLst>
                                    </p:anim>
                                  </p:childTnLst>
                                </p:cTn>
                              </p:par>
                              <p:par>
                                <p:cTn id="21" presetID="12" presetClass="entr" presetSubtype="8" fill="hold" grpId="0" nodeType="withEffect">
                                  <p:stCondLst>
                                    <p:cond delay="10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750"/>
                                        <p:tgtEl>
                                          <p:spTgt spid="37"/>
                                        </p:tgtEl>
                                        <p:attrNameLst>
                                          <p:attrName>ppt_x</p:attrName>
                                        </p:attrNameLst>
                                      </p:cBhvr>
                                      <p:tavLst>
                                        <p:tav tm="0">
                                          <p:val>
                                            <p:strVal val="#ppt_x-#ppt_w*1.125000"/>
                                          </p:val>
                                        </p:tav>
                                        <p:tav tm="100000">
                                          <p:val>
                                            <p:strVal val="#ppt_x"/>
                                          </p:val>
                                        </p:tav>
                                      </p:tavLst>
                                    </p:anim>
                                    <p:animEffect transition="in" filter="wipe(right)">
                                      <p:cBhvr>
                                        <p:cTn id="24" dur="750"/>
                                        <p:tgtEl>
                                          <p:spTgt spid="37"/>
                                        </p:tgtEl>
                                      </p:cBhvr>
                                    </p:animEffect>
                                  </p:childTnLst>
                                </p:cTn>
                              </p:par>
                              <p:par>
                                <p:cTn id="25" presetID="53" presetClass="entr" presetSubtype="528" fill="hold" nodeType="withEffect">
                                  <p:stCondLst>
                                    <p:cond delay="1000"/>
                                  </p:stCondLst>
                                  <p:childTnLst>
                                    <p:set>
                                      <p:cBhvr>
                                        <p:cTn id="26" dur="1" fill="hold">
                                          <p:stCondLst>
                                            <p:cond delay="0"/>
                                          </p:stCondLst>
                                        </p:cTn>
                                        <p:tgtEl>
                                          <p:spTgt spid="40"/>
                                        </p:tgtEl>
                                        <p:attrNameLst>
                                          <p:attrName>style.visibility</p:attrName>
                                        </p:attrNameLst>
                                      </p:cBhvr>
                                      <p:to>
                                        <p:strVal val="visible"/>
                                      </p:to>
                                    </p:set>
                                    <p:anim calcmode="lin" valueType="num">
                                      <p:cBhvr>
                                        <p:cTn id="27" dur="750" fill="hold"/>
                                        <p:tgtEl>
                                          <p:spTgt spid="40"/>
                                        </p:tgtEl>
                                        <p:attrNameLst>
                                          <p:attrName>ppt_w</p:attrName>
                                        </p:attrNameLst>
                                      </p:cBhvr>
                                      <p:tavLst>
                                        <p:tav tm="0">
                                          <p:val>
                                            <p:fltVal val="0"/>
                                          </p:val>
                                        </p:tav>
                                        <p:tav tm="100000">
                                          <p:val>
                                            <p:strVal val="#ppt_w"/>
                                          </p:val>
                                        </p:tav>
                                      </p:tavLst>
                                    </p:anim>
                                    <p:anim calcmode="lin" valueType="num">
                                      <p:cBhvr>
                                        <p:cTn id="28" dur="750" fill="hold"/>
                                        <p:tgtEl>
                                          <p:spTgt spid="40"/>
                                        </p:tgtEl>
                                        <p:attrNameLst>
                                          <p:attrName>ppt_h</p:attrName>
                                        </p:attrNameLst>
                                      </p:cBhvr>
                                      <p:tavLst>
                                        <p:tav tm="0">
                                          <p:val>
                                            <p:fltVal val="0"/>
                                          </p:val>
                                        </p:tav>
                                        <p:tav tm="100000">
                                          <p:val>
                                            <p:strVal val="#ppt_h"/>
                                          </p:val>
                                        </p:tav>
                                      </p:tavLst>
                                    </p:anim>
                                    <p:animEffect transition="in" filter="fade">
                                      <p:cBhvr>
                                        <p:cTn id="29" dur="750"/>
                                        <p:tgtEl>
                                          <p:spTgt spid="40"/>
                                        </p:tgtEl>
                                      </p:cBhvr>
                                    </p:animEffect>
                                    <p:anim calcmode="lin" valueType="num">
                                      <p:cBhvr>
                                        <p:cTn id="30" dur="750" fill="hold"/>
                                        <p:tgtEl>
                                          <p:spTgt spid="40"/>
                                        </p:tgtEl>
                                        <p:attrNameLst>
                                          <p:attrName>ppt_x</p:attrName>
                                        </p:attrNameLst>
                                      </p:cBhvr>
                                      <p:tavLst>
                                        <p:tav tm="0">
                                          <p:val>
                                            <p:fltVal val="0.5"/>
                                          </p:val>
                                        </p:tav>
                                        <p:tav tm="100000">
                                          <p:val>
                                            <p:strVal val="#ppt_x"/>
                                          </p:val>
                                        </p:tav>
                                      </p:tavLst>
                                    </p:anim>
                                    <p:anim calcmode="lin" valueType="num">
                                      <p:cBhvr>
                                        <p:cTn id="31" dur="750" fill="hold"/>
                                        <p:tgtEl>
                                          <p:spTgt spid="40"/>
                                        </p:tgtEl>
                                        <p:attrNameLst>
                                          <p:attrName>ppt_y</p:attrName>
                                        </p:attrNameLst>
                                      </p:cBhvr>
                                      <p:tavLst>
                                        <p:tav tm="0">
                                          <p:val>
                                            <p:fltVal val="0.5"/>
                                          </p:val>
                                        </p:tav>
                                        <p:tav tm="100000">
                                          <p:val>
                                            <p:strVal val="#ppt_y"/>
                                          </p:val>
                                        </p:tav>
                                      </p:tavLst>
                                    </p:anim>
                                  </p:childTnLst>
                                </p:cTn>
                              </p:par>
                              <p:par>
                                <p:cTn id="32" presetID="12" presetClass="entr" presetSubtype="8" fill="hold" grpId="0" nodeType="withEffect">
                                  <p:stCondLst>
                                    <p:cond delay="150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750"/>
                                        <p:tgtEl>
                                          <p:spTgt spid="38"/>
                                        </p:tgtEl>
                                        <p:attrNameLst>
                                          <p:attrName>ppt_x</p:attrName>
                                        </p:attrNameLst>
                                      </p:cBhvr>
                                      <p:tavLst>
                                        <p:tav tm="0">
                                          <p:val>
                                            <p:strVal val="#ppt_x-#ppt_w*1.125000"/>
                                          </p:val>
                                        </p:tav>
                                        <p:tav tm="100000">
                                          <p:val>
                                            <p:strVal val="#ppt_x"/>
                                          </p:val>
                                        </p:tav>
                                      </p:tavLst>
                                    </p:anim>
                                    <p:animEffect transition="in" filter="wipe(right)">
                                      <p:cBhvr>
                                        <p:cTn id="35" dur="750"/>
                                        <p:tgtEl>
                                          <p:spTgt spid="38"/>
                                        </p:tgtEl>
                                      </p:cBhvr>
                                    </p:animEffect>
                                  </p:childTnLst>
                                </p:cTn>
                              </p:par>
                              <p:par>
                                <p:cTn id="36" presetID="53" presetClass="entr" presetSubtype="528" fill="hold" nodeType="withEffect">
                                  <p:stCondLst>
                                    <p:cond delay="1500"/>
                                  </p:stCondLst>
                                  <p:childTnLst>
                                    <p:set>
                                      <p:cBhvr>
                                        <p:cTn id="37" dur="1" fill="hold">
                                          <p:stCondLst>
                                            <p:cond delay="0"/>
                                          </p:stCondLst>
                                        </p:cTn>
                                        <p:tgtEl>
                                          <p:spTgt spid="43"/>
                                        </p:tgtEl>
                                        <p:attrNameLst>
                                          <p:attrName>style.visibility</p:attrName>
                                        </p:attrNameLst>
                                      </p:cBhvr>
                                      <p:to>
                                        <p:strVal val="visible"/>
                                      </p:to>
                                    </p:set>
                                    <p:anim calcmode="lin" valueType="num">
                                      <p:cBhvr>
                                        <p:cTn id="38" dur="750" fill="hold"/>
                                        <p:tgtEl>
                                          <p:spTgt spid="43"/>
                                        </p:tgtEl>
                                        <p:attrNameLst>
                                          <p:attrName>ppt_w</p:attrName>
                                        </p:attrNameLst>
                                      </p:cBhvr>
                                      <p:tavLst>
                                        <p:tav tm="0">
                                          <p:val>
                                            <p:fltVal val="0"/>
                                          </p:val>
                                        </p:tav>
                                        <p:tav tm="100000">
                                          <p:val>
                                            <p:strVal val="#ppt_w"/>
                                          </p:val>
                                        </p:tav>
                                      </p:tavLst>
                                    </p:anim>
                                    <p:anim calcmode="lin" valueType="num">
                                      <p:cBhvr>
                                        <p:cTn id="39" dur="750" fill="hold"/>
                                        <p:tgtEl>
                                          <p:spTgt spid="43"/>
                                        </p:tgtEl>
                                        <p:attrNameLst>
                                          <p:attrName>ppt_h</p:attrName>
                                        </p:attrNameLst>
                                      </p:cBhvr>
                                      <p:tavLst>
                                        <p:tav tm="0">
                                          <p:val>
                                            <p:fltVal val="0"/>
                                          </p:val>
                                        </p:tav>
                                        <p:tav tm="100000">
                                          <p:val>
                                            <p:strVal val="#ppt_h"/>
                                          </p:val>
                                        </p:tav>
                                      </p:tavLst>
                                    </p:anim>
                                    <p:animEffect transition="in" filter="fade">
                                      <p:cBhvr>
                                        <p:cTn id="40" dur="750"/>
                                        <p:tgtEl>
                                          <p:spTgt spid="43"/>
                                        </p:tgtEl>
                                      </p:cBhvr>
                                    </p:animEffect>
                                    <p:anim calcmode="lin" valueType="num">
                                      <p:cBhvr>
                                        <p:cTn id="41" dur="750" fill="hold"/>
                                        <p:tgtEl>
                                          <p:spTgt spid="43"/>
                                        </p:tgtEl>
                                        <p:attrNameLst>
                                          <p:attrName>ppt_x</p:attrName>
                                        </p:attrNameLst>
                                      </p:cBhvr>
                                      <p:tavLst>
                                        <p:tav tm="0">
                                          <p:val>
                                            <p:fltVal val="0.5"/>
                                          </p:val>
                                        </p:tav>
                                        <p:tav tm="100000">
                                          <p:val>
                                            <p:strVal val="#ppt_x"/>
                                          </p:val>
                                        </p:tav>
                                      </p:tavLst>
                                    </p:anim>
                                    <p:anim calcmode="lin" valueType="num">
                                      <p:cBhvr>
                                        <p:cTn id="42" dur="750" fill="hold"/>
                                        <p:tgtEl>
                                          <p:spTgt spid="43"/>
                                        </p:tgtEl>
                                        <p:attrNameLst>
                                          <p:attrName>ppt_y</p:attrName>
                                        </p:attrNameLst>
                                      </p:cBhvr>
                                      <p:tavLst>
                                        <p:tav tm="0">
                                          <p:val>
                                            <p:fltVal val="0.5"/>
                                          </p:val>
                                        </p:tav>
                                        <p:tav tm="100000">
                                          <p:val>
                                            <p:strVal val="#ppt_y"/>
                                          </p:val>
                                        </p:tav>
                                      </p:tavLst>
                                    </p:anim>
                                  </p:childTnLst>
                                </p:cTn>
                              </p:par>
                              <p:par>
                                <p:cTn id="43" presetID="12" presetClass="entr" presetSubtype="8" fill="hold" grpId="0" nodeType="withEffect">
                                  <p:stCondLst>
                                    <p:cond delay="200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750"/>
                                        <p:tgtEl>
                                          <p:spTgt spid="39"/>
                                        </p:tgtEl>
                                        <p:attrNameLst>
                                          <p:attrName>ppt_x</p:attrName>
                                        </p:attrNameLst>
                                      </p:cBhvr>
                                      <p:tavLst>
                                        <p:tav tm="0">
                                          <p:val>
                                            <p:strVal val="#ppt_x-#ppt_w*1.125000"/>
                                          </p:val>
                                        </p:tav>
                                        <p:tav tm="100000">
                                          <p:val>
                                            <p:strVal val="#ppt_x"/>
                                          </p:val>
                                        </p:tav>
                                      </p:tavLst>
                                    </p:anim>
                                    <p:animEffect transition="in" filter="wipe(right)">
                                      <p:cBhvr>
                                        <p:cTn id="46" dur="750"/>
                                        <p:tgtEl>
                                          <p:spTgt spid="39"/>
                                        </p:tgtEl>
                                      </p:cBhvr>
                                    </p:animEffect>
                                  </p:childTnLst>
                                </p:cTn>
                              </p:par>
                              <p:par>
                                <p:cTn id="47" presetID="53" presetClass="entr" presetSubtype="528" fill="hold" nodeType="withEffect">
                                  <p:stCondLst>
                                    <p:cond delay="2000"/>
                                  </p:stCondLst>
                                  <p:childTnLst>
                                    <p:set>
                                      <p:cBhvr>
                                        <p:cTn id="48" dur="1" fill="hold">
                                          <p:stCondLst>
                                            <p:cond delay="0"/>
                                          </p:stCondLst>
                                        </p:cTn>
                                        <p:tgtEl>
                                          <p:spTgt spid="46"/>
                                        </p:tgtEl>
                                        <p:attrNameLst>
                                          <p:attrName>style.visibility</p:attrName>
                                        </p:attrNameLst>
                                      </p:cBhvr>
                                      <p:to>
                                        <p:strVal val="visible"/>
                                      </p:to>
                                    </p:set>
                                    <p:anim calcmode="lin" valueType="num">
                                      <p:cBhvr>
                                        <p:cTn id="49" dur="750" fill="hold"/>
                                        <p:tgtEl>
                                          <p:spTgt spid="46"/>
                                        </p:tgtEl>
                                        <p:attrNameLst>
                                          <p:attrName>ppt_w</p:attrName>
                                        </p:attrNameLst>
                                      </p:cBhvr>
                                      <p:tavLst>
                                        <p:tav tm="0">
                                          <p:val>
                                            <p:fltVal val="0"/>
                                          </p:val>
                                        </p:tav>
                                        <p:tav tm="100000">
                                          <p:val>
                                            <p:strVal val="#ppt_w"/>
                                          </p:val>
                                        </p:tav>
                                      </p:tavLst>
                                    </p:anim>
                                    <p:anim calcmode="lin" valueType="num">
                                      <p:cBhvr>
                                        <p:cTn id="50" dur="750" fill="hold"/>
                                        <p:tgtEl>
                                          <p:spTgt spid="46"/>
                                        </p:tgtEl>
                                        <p:attrNameLst>
                                          <p:attrName>ppt_h</p:attrName>
                                        </p:attrNameLst>
                                      </p:cBhvr>
                                      <p:tavLst>
                                        <p:tav tm="0">
                                          <p:val>
                                            <p:fltVal val="0"/>
                                          </p:val>
                                        </p:tav>
                                        <p:tav tm="100000">
                                          <p:val>
                                            <p:strVal val="#ppt_h"/>
                                          </p:val>
                                        </p:tav>
                                      </p:tavLst>
                                    </p:anim>
                                    <p:animEffect transition="in" filter="fade">
                                      <p:cBhvr>
                                        <p:cTn id="51" dur="750"/>
                                        <p:tgtEl>
                                          <p:spTgt spid="46"/>
                                        </p:tgtEl>
                                      </p:cBhvr>
                                    </p:animEffect>
                                    <p:anim calcmode="lin" valueType="num">
                                      <p:cBhvr>
                                        <p:cTn id="52" dur="750" fill="hold"/>
                                        <p:tgtEl>
                                          <p:spTgt spid="46"/>
                                        </p:tgtEl>
                                        <p:attrNameLst>
                                          <p:attrName>ppt_x</p:attrName>
                                        </p:attrNameLst>
                                      </p:cBhvr>
                                      <p:tavLst>
                                        <p:tav tm="0">
                                          <p:val>
                                            <p:fltVal val="0.5"/>
                                          </p:val>
                                        </p:tav>
                                        <p:tav tm="100000">
                                          <p:val>
                                            <p:strVal val="#ppt_x"/>
                                          </p:val>
                                        </p:tav>
                                      </p:tavLst>
                                    </p:anim>
                                    <p:anim calcmode="lin" valueType="num">
                                      <p:cBhvr>
                                        <p:cTn id="53" dur="750" fill="hold"/>
                                        <p:tgtEl>
                                          <p:spTgt spid="4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P spid="37" grpId="0"/>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556AD82D-9735-87D1-7059-5EDAB0EA3559}"/>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模型优化</a:t>
            </a:r>
          </a:p>
        </p:txBody>
      </p:sp>
      <p:sp>
        <p:nvSpPr>
          <p:cNvPr id="21" name="文本框 20">
            <a:extLst>
              <a:ext uri="{FF2B5EF4-FFF2-40B4-BE49-F238E27FC236}">
                <a16:creationId xmlns:a16="http://schemas.microsoft.com/office/drawing/2014/main" id="{190EF66C-4C4A-B3A2-A472-31D85B0CBADB}"/>
              </a:ext>
            </a:extLst>
          </p:cNvPr>
          <p:cNvSpPr txBox="1"/>
          <p:nvPr/>
        </p:nvSpPr>
        <p:spPr>
          <a:xfrm>
            <a:off x="2323322" y="1071458"/>
            <a:ext cx="9244492" cy="400110"/>
          </a:xfrm>
          <a:prstGeom prst="rect">
            <a:avLst/>
          </a:prstGeom>
          <a:noFill/>
        </p:spPr>
        <p:txBody>
          <a:bodyPr wrap="square">
            <a:spAutoFit/>
          </a:bodyPr>
          <a:lstStyle/>
          <a:p>
            <a:pPr marL="342900" indent="-3429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将数据文件导入链接起来，通过软件界面和数据处理模块的配合得到完整软件</a:t>
            </a:r>
          </a:p>
        </p:txBody>
      </p:sp>
      <p:grpSp>
        <p:nvGrpSpPr>
          <p:cNvPr id="4" name="组合 3">
            <a:extLst>
              <a:ext uri="{FF2B5EF4-FFF2-40B4-BE49-F238E27FC236}">
                <a16:creationId xmlns:a16="http://schemas.microsoft.com/office/drawing/2014/main" id="{F466D2F3-B8F9-2CA4-CE63-5BBADBAED92C}"/>
              </a:ext>
            </a:extLst>
          </p:cNvPr>
          <p:cNvGrpSpPr>
            <a:grpSpLocks noChangeAspect="1"/>
          </p:cNvGrpSpPr>
          <p:nvPr/>
        </p:nvGrpSpPr>
        <p:grpSpPr>
          <a:xfrm>
            <a:off x="5231110" y="1557586"/>
            <a:ext cx="3283981" cy="2440104"/>
            <a:chOff x="3726669" y="1641074"/>
            <a:chExt cx="6471010" cy="4808171"/>
          </a:xfrm>
        </p:grpSpPr>
        <p:grpSp>
          <p:nvGrpSpPr>
            <p:cNvPr id="7" name="组合 6">
              <a:extLst>
                <a:ext uri="{FF2B5EF4-FFF2-40B4-BE49-F238E27FC236}">
                  <a16:creationId xmlns:a16="http://schemas.microsoft.com/office/drawing/2014/main" id="{1737F0AA-F5ED-CA7C-8DC2-29FBCD41D886}"/>
                </a:ext>
              </a:extLst>
            </p:cNvPr>
            <p:cNvGrpSpPr/>
            <p:nvPr/>
          </p:nvGrpSpPr>
          <p:grpSpPr>
            <a:xfrm>
              <a:off x="3726669" y="1641074"/>
              <a:ext cx="6471010" cy="4808171"/>
              <a:chOff x="3726669" y="1641074"/>
              <a:chExt cx="6471010" cy="4808171"/>
            </a:xfrm>
          </p:grpSpPr>
          <p:sp>
            <p:nvSpPr>
              <p:cNvPr id="9" name="矩形: 圆角 8">
                <a:extLst>
                  <a:ext uri="{FF2B5EF4-FFF2-40B4-BE49-F238E27FC236}">
                    <a16:creationId xmlns:a16="http://schemas.microsoft.com/office/drawing/2014/main" id="{259AEE02-12C8-CE38-14FF-14E04A7FA68B}"/>
                  </a:ext>
                </a:extLst>
              </p:cNvPr>
              <p:cNvSpPr/>
              <p:nvPr/>
            </p:nvSpPr>
            <p:spPr>
              <a:xfrm>
                <a:off x="3726669" y="1641074"/>
                <a:ext cx="6471010" cy="4523555"/>
              </a:xfrm>
              <a:prstGeom prst="roundRect">
                <a:avLst>
                  <a:gd name="adj" fmla="val 6483"/>
                </a:avLst>
              </a:prstGeom>
              <a:solidFill>
                <a:schemeClr val="bg1"/>
              </a:solidFill>
              <a:ln w="31750">
                <a:solidFill>
                  <a:srgbClr val="002060"/>
                </a:solid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梯形 9">
                <a:extLst>
                  <a:ext uri="{FF2B5EF4-FFF2-40B4-BE49-F238E27FC236}">
                    <a16:creationId xmlns:a16="http://schemas.microsoft.com/office/drawing/2014/main" id="{12D3119F-8B12-55BD-BF54-D6E484901032}"/>
                  </a:ext>
                </a:extLst>
              </p:cNvPr>
              <p:cNvSpPr/>
              <p:nvPr/>
            </p:nvSpPr>
            <p:spPr>
              <a:xfrm>
                <a:off x="4771836" y="6164629"/>
                <a:ext cx="4723390" cy="284616"/>
              </a:xfrm>
              <a:prstGeom prst="trapezoid">
                <a:avLst/>
              </a:prstGeom>
              <a:solidFill>
                <a:schemeClr val="bg1"/>
              </a:solidFill>
              <a:ln w="31750">
                <a:solidFill>
                  <a:srgbClr val="00206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38C21552-0C78-312E-40B9-45E9D70DD1D4}"/>
                </a:ext>
              </a:extLst>
            </p:cNvPr>
            <p:cNvPicPr>
              <a:picLocks noChangeAspect="1"/>
            </p:cNvPicPr>
            <p:nvPr/>
          </p:nvPicPr>
          <p:blipFill rotWithShape="1">
            <a:blip r:embed="rId2">
              <a:extLst>
                <a:ext uri="{28A0092B-C50C-407E-A947-70E740481C1C}">
                  <a14:useLocalDpi xmlns:a14="http://schemas.microsoft.com/office/drawing/2010/main" val="0"/>
                </a:ext>
              </a:extLst>
            </a:blip>
            <a:srcRect l="1055" t="6706" r="2737" b="6706"/>
            <a:stretch/>
          </p:blipFill>
          <p:spPr>
            <a:xfrm>
              <a:off x="4067730" y="1877124"/>
              <a:ext cx="5798036" cy="3975458"/>
            </a:xfrm>
            <a:prstGeom prst="roundRect">
              <a:avLst>
                <a:gd name="adj" fmla="val 8079"/>
              </a:avLst>
            </a:prstGeom>
            <a:ln>
              <a:noFill/>
            </a:ln>
            <a:effectLst/>
          </p:spPr>
        </p:pic>
      </p:grpSp>
      <p:grpSp>
        <p:nvGrpSpPr>
          <p:cNvPr id="13" name="组合 12">
            <a:extLst>
              <a:ext uri="{FF2B5EF4-FFF2-40B4-BE49-F238E27FC236}">
                <a16:creationId xmlns:a16="http://schemas.microsoft.com/office/drawing/2014/main" id="{74F91CA2-0D01-AAC4-3E9E-AAC6F60D5B07}"/>
              </a:ext>
            </a:extLst>
          </p:cNvPr>
          <p:cNvGrpSpPr/>
          <p:nvPr/>
        </p:nvGrpSpPr>
        <p:grpSpPr>
          <a:xfrm>
            <a:off x="2477542" y="4156051"/>
            <a:ext cx="3283981" cy="2440104"/>
            <a:chOff x="3726669" y="1641074"/>
            <a:chExt cx="6471010" cy="4808171"/>
          </a:xfrm>
        </p:grpSpPr>
        <p:sp>
          <p:nvSpPr>
            <p:cNvPr id="15" name="矩形: 圆角 14">
              <a:extLst>
                <a:ext uri="{FF2B5EF4-FFF2-40B4-BE49-F238E27FC236}">
                  <a16:creationId xmlns:a16="http://schemas.microsoft.com/office/drawing/2014/main" id="{776A0745-E496-07AE-D340-95926309FD82}"/>
                </a:ext>
              </a:extLst>
            </p:cNvPr>
            <p:cNvSpPr/>
            <p:nvPr/>
          </p:nvSpPr>
          <p:spPr>
            <a:xfrm>
              <a:off x="3726669" y="1641074"/>
              <a:ext cx="6471010" cy="4523555"/>
            </a:xfrm>
            <a:prstGeom prst="roundRect">
              <a:avLst>
                <a:gd name="adj" fmla="val 6483"/>
              </a:avLst>
            </a:prstGeom>
            <a:solidFill>
              <a:schemeClr val="bg1"/>
            </a:solidFill>
            <a:ln w="31750">
              <a:solidFill>
                <a:srgbClr val="002060"/>
              </a:solid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梯形 15">
              <a:extLst>
                <a:ext uri="{FF2B5EF4-FFF2-40B4-BE49-F238E27FC236}">
                  <a16:creationId xmlns:a16="http://schemas.microsoft.com/office/drawing/2014/main" id="{B1DA34AC-E666-FAC9-A6CC-E27225477D83}"/>
                </a:ext>
              </a:extLst>
            </p:cNvPr>
            <p:cNvSpPr/>
            <p:nvPr/>
          </p:nvSpPr>
          <p:spPr>
            <a:xfrm>
              <a:off x="4771836" y="6164629"/>
              <a:ext cx="4723390" cy="284616"/>
            </a:xfrm>
            <a:prstGeom prst="trapezoid">
              <a:avLst/>
            </a:prstGeom>
            <a:solidFill>
              <a:schemeClr val="bg1"/>
            </a:solidFill>
            <a:ln w="31750">
              <a:solidFill>
                <a:srgbClr val="00206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AC248EA5-9446-2B8B-5E70-78DE01BFAA83}"/>
              </a:ext>
            </a:extLst>
          </p:cNvPr>
          <p:cNvGrpSpPr/>
          <p:nvPr/>
        </p:nvGrpSpPr>
        <p:grpSpPr>
          <a:xfrm>
            <a:off x="8158602" y="4156051"/>
            <a:ext cx="3283981" cy="2440104"/>
            <a:chOff x="3726669" y="1641074"/>
            <a:chExt cx="6471010" cy="4808171"/>
          </a:xfrm>
        </p:grpSpPr>
        <p:sp>
          <p:nvSpPr>
            <p:cNvPr id="20" name="矩形: 圆角 19">
              <a:extLst>
                <a:ext uri="{FF2B5EF4-FFF2-40B4-BE49-F238E27FC236}">
                  <a16:creationId xmlns:a16="http://schemas.microsoft.com/office/drawing/2014/main" id="{20F58F29-8C5A-AA4C-14EE-71E8BD2CE02B}"/>
                </a:ext>
              </a:extLst>
            </p:cNvPr>
            <p:cNvSpPr/>
            <p:nvPr/>
          </p:nvSpPr>
          <p:spPr>
            <a:xfrm>
              <a:off x="3726669" y="1641074"/>
              <a:ext cx="6471010" cy="4523555"/>
            </a:xfrm>
            <a:prstGeom prst="roundRect">
              <a:avLst>
                <a:gd name="adj" fmla="val 6483"/>
              </a:avLst>
            </a:prstGeom>
            <a:solidFill>
              <a:schemeClr val="bg1"/>
            </a:solidFill>
            <a:ln w="31750">
              <a:solidFill>
                <a:srgbClr val="002060"/>
              </a:solid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梯形 21">
              <a:extLst>
                <a:ext uri="{FF2B5EF4-FFF2-40B4-BE49-F238E27FC236}">
                  <a16:creationId xmlns:a16="http://schemas.microsoft.com/office/drawing/2014/main" id="{6EF53172-EBEA-C721-0E60-9464F38EA745}"/>
                </a:ext>
              </a:extLst>
            </p:cNvPr>
            <p:cNvSpPr/>
            <p:nvPr/>
          </p:nvSpPr>
          <p:spPr>
            <a:xfrm>
              <a:off x="4771836" y="6164629"/>
              <a:ext cx="4723390" cy="284616"/>
            </a:xfrm>
            <a:prstGeom prst="trapezoid">
              <a:avLst/>
            </a:prstGeom>
            <a:solidFill>
              <a:schemeClr val="bg1"/>
            </a:solidFill>
            <a:ln w="31750">
              <a:solidFill>
                <a:srgbClr val="00206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a:extLst>
              <a:ext uri="{FF2B5EF4-FFF2-40B4-BE49-F238E27FC236}">
                <a16:creationId xmlns:a16="http://schemas.microsoft.com/office/drawing/2014/main" id="{EA8EE94F-0559-9A37-A823-EB383A5FDA8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830" y="4220021"/>
            <a:ext cx="2808311" cy="2129155"/>
          </a:xfrm>
          <a:prstGeom prst="roundRect">
            <a:avLst>
              <a:gd name="adj" fmla="val 9703"/>
            </a:avLst>
          </a:prstGeom>
          <a:ln>
            <a:noFill/>
          </a:ln>
          <a:effectLst/>
        </p:spPr>
      </p:pic>
      <p:pic>
        <p:nvPicPr>
          <p:cNvPr id="25" name="图片 24">
            <a:extLst>
              <a:ext uri="{FF2B5EF4-FFF2-40B4-BE49-F238E27FC236}">
                <a16:creationId xmlns:a16="http://schemas.microsoft.com/office/drawing/2014/main" id="{6C383F44-3E18-6C1C-008D-25EF49620B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6648" y="4220021"/>
            <a:ext cx="2933134" cy="2129155"/>
          </a:xfrm>
          <a:prstGeom prst="roundRect">
            <a:avLst>
              <a:gd name="adj" fmla="val 11637"/>
            </a:avLst>
          </a:prstGeom>
          <a:ln>
            <a:noFill/>
          </a:ln>
          <a:effectLst/>
        </p:spPr>
      </p:pic>
      <p:sp>
        <p:nvSpPr>
          <p:cNvPr id="26" name="箭头: 下 25">
            <a:extLst>
              <a:ext uri="{FF2B5EF4-FFF2-40B4-BE49-F238E27FC236}">
                <a16:creationId xmlns:a16="http://schemas.microsoft.com/office/drawing/2014/main" id="{A97E5CAA-5D18-7E28-5524-724E507A34EF}"/>
              </a:ext>
            </a:extLst>
          </p:cNvPr>
          <p:cNvSpPr/>
          <p:nvPr/>
        </p:nvSpPr>
        <p:spPr>
          <a:xfrm rot="1704943">
            <a:off x="5766222" y="2962269"/>
            <a:ext cx="416759" cy="1238866"/>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B8A4FB74-3198-06CB-2B6A-6726A092E52C}"/>
              </a:ext>
            </a:extLst>
          </p:cNvPr>
          <p:cNvSpPr/>
          <p:nvPr/>
        </p:nvSpPr>
        <p:spPr>
          <a:xfrm rot="19895057" flipH="1">
            <a:off x="7660228" y="2962269"/>
            <a:ext cx="416759" cy="1238866"/>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1FB113BF-DDF1-8FD1-05EA-672866DC2E3F}"/>
              </a:ext>
            </a:extLst>
          </p:cNvPr>
          <p:cNvSpPr txBox="1"/>
          <p:nvPr/>
        </p:nvSpPr>
        <p:spPr>
          <a:xfrm>
            <a:off x="5433677" y="1850866"/>
            <a:ext cx="2871726" cy="369332"/>
          </a:xfrm>
          <a:prstGeom prst="rect">
            <a:avLst/>
          </a:prstGeom>
          <a:noFill/>
        </p:spPr>
        <p:txBody>
          <a:bodyPr wrap="square">
            <a:spAutoFit/>
          </a:bodyPr>
          <a:lstStyle/>
          <a:p>
            <a:pPr algn="ct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主界面</a:t>
            </a:r>
            <a:endPar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6008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noChangeAspect="1"/>
          </p:cNvGrpSpPr>
          <p:nvPr/>
        </p:nvGrpSpPr>
        <p:grpSpPr>
          <a:xfrm>
            <a:off x="4655046" y="1798119"/>
            <a:ext cx="4645003" cy="3386704"/>
            <a:chOff x="99060" y="782406"/>
            <a:chExt cx="3770033" cy="2862721"/>
          </a:xfrm>
        </p:grpSpPr>
        <p:sp>
          <p:nvSpPr>
            <p:cNvPr id="5" name="矩形 4"/>
            <p:cNvSpPr/>
            <p:nvPr/>
          </p:nvSpPr>
          <p:spPr>
            <a:xfrm>
              <a:off x="390525" y="902154"/>
              <a:ext cx="3478568" cy="274297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 y="782406"/>
              <a:ext cx="3770033" cy="2862721"/>
            </a:xfrm>
            <a:prstGeom prst="roundRect">
              <a:avLst/>
            </a:prstGeom>
            <a:ln>
              <a:noFill/>
            </a:ln>
          </p:spPr>
        </p:pic>
      </p:grpSp>
      <p:sp>
        <p:nvSpPr>
          <p:cNvPr id="2" name="TextBox 9">
            <a:extLst>
              <a:ext uri="{FF2B5EF4-FFF2-40B4-BE49-F238E27FC236}">
                <a16:creationId xmlns:a16="http://schemas.microsoft.com/office/drawing/2014/main" id="{7354270B-8FB2-6812-893E-CB6071EC008E}"/>
              </a:ext>
            </a:extLst>
          </p:cNvPr>
          <p:cNvSpPr txBox="1"/>
          <p:nvPr/>
        </p:nvSpPr>
        <p:spPr bwMode="auto">
          <a:xfrm>
            <a:off x="2350790" y="157562"/>
            <a:ext cx="3232073"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项目总结</a:t>
            </a:r>
          </a:p>
        </p:txBody>
      </p:sp>
      <p:grpSp>
        <p:nvGrpSpPr>
          <p:cNvPr id="3" name="组合 2">
            <a:extLst>
              <a:ext uri="{FF2B5EF4-FFF2-40B4-BE49-F238E27FC236}">
                <a16:creationId xmlns:a16="http://schemas.microsoft.com/office/drawing/2014/main" id="{DDA24B1D-92F8-2928-50CB-2833E8A30A77}"/>
              </a:ext>
            </a:extLst>
          </p:cNvPr>
          <p:cNvGrpSpPr/>
          <p:nvPr/>
        </p:nvGrpSpPr>
        <p:grpSpPr>
          <a:xfrm>
            <a:off x="4096762" y="948102"/>
            <a:ext cx="5976664" cy="850017"/>
            <a:chOff x="3286894" y="5566571"/>
            <a:chExt cx="7548738" cy="850017"/>
          </a:xfrm>
          <a:solidFill>
            <a:srgbClr val="FFC000"/>
          </a:solidFill>
        </p:grpSpPr>
        <p:sp>
          <p:nvSpPr>
            <p:cNvPr id="11" name="矩形: 圆角 10">
              <a:extLst>
                <a:ext uri="{FF2B5EF4-FFF2-40B4-BE49-F238E27FC236}">
                  <a16:creationId xmlns:a16="http://schemas.microsoft.com/office/drawing/2014/main" id="{4F555650-DE9D-2CA1-7E62-45EFAA04096C}"/>
                </a:ext>
              </a:extLst>
            </p:cNvPr>
            <p:cNvSpPr/>
            <p:nvPr/>
          </p:nvSpPr>
          <p:spPr>
            <a:xfrm>
              <a:off x="3286894" y="5566571"/>
              <a:ext cx="7548738" cy="850017"/>
            </a:xfrm>
            <a:prstGeom prst="roundRect">
              <a:avLst/>
            </a:prstGeom>
            <a:grp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12" name="文本框 11">
              <a:extLst>
                <a:ext uri="{FF2B5EF4-FFF2-40B4-BE49-F238E27FC236}">
                  <a16:creationId xmlns:a16="http://schemas.microsoft.com/office/drawing/2014/main" id="{1BB1F3CB-5740-A41F-FCED-A9D9CAAA4C19}"/>
                </a:ext>
              </a:extLst>
            </p:cNvPr>
            <p:cNvSpPr txBox="1"/>
            <p:nvPr/>
          </p:nvSpPr>
          <p:spPr>
            <a:xfrm>
              <a:off x="3286894" y="5668086"/>
              <a:ext cx="7548738" cy="646986"/>
            </a:xfrm>
            <a:prstGeom prst="roundRect">
              <a:avLst/>
            </a:prstGeom>
            <a:grpFill/>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实现了新能源多时空尺度模型的建立并做出了工程预测相关软件</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基本实现了用自己的深度学习算法模型来解决工程问题的目标</a:t>
              </a:r>
              <a:endParaRPr lang="zh-CN" altLang="en-US" sz="1600" dirty="0"/>
            </a:p>
          </p:txBody>
        </p:sp>
      </p:grpSp>
      <p:sp>
        <p:nvSpPr>
          <p:cNvPr id="14" name="矩形: 圆角 13">
            <a:extLst>
              <a:ext uri="{FF2B5EF4-FFF2-40B4-BE49-F238E27FC236}">
                <a16:creationId xmlns:a16="http://schemas.microsoft.com/office/drawing/2014/main" id="{6D8A5028-EDB6-35F6-05B2-5C033F0AE3DF}"/>
              </a:ext>
            </a:extLst>
          </p:cNvPr>
          <p:cNvSpPr/>
          <p:nvPr/>
        </p:nvSpPr>
        <p:spPr>
          <a:xfrm>
            <a:off x="9422565" y="2061641"/>
            <a:ext cx="2529159" cy="2846327"/>
          </a:xfrm>
          <a:prstGeom prst="roundRect">
            <a:avLst>
              <a:gd name="adj" fmla="val 8858"/>
            </a:avLst>
          </a:prstGeom>
          <a:solidFill>
            <a:srgbClr val="00B0F0"/>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15" name="TextBox 11">
            <a:extLst>
              <a:ext uri="{FF2B5EF4-FFF2-40B4-BE49-F238E27FC236}">
                <a16:creationId xmlns:a16="http://schemas.microsoft.com/office/drawing/2014/main" id="{0FC714C6-710C-360D-3A7C-1CC098DE0240}"/>
              </a:ext>
            </a:extLst>
          </p:cNvPr>
          <p:cNvSpPr txBox="1">
            <a:spLocks noChangeArrowheads="1"/>
          </p:cNvSpPr>
          <p:nvPr/>
        </p:nvSpPr>
        <p:spPr bwMode="auto">
          <a:xfrm>
            <a:off x="9422565" y="2277666"/>
            <a:ext cx="2529159" cy="102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126">
              <a:lnSpc>
                <a:spcPct val="150000"/>
              </a:lnSpc>
              <a:buClr>
                <a:srgbClr val="0070C0"/>
              </a:buClr>
              <a:defRPr/>
            </a:pPr>
            <a:r>
              <a:rPr lang="zh-CN" altLang="en-US" sz="1400" b="1" dirty="0">
                <a:solidFill>
                  <a:schemeClr val="bg1"/>
                </a:solidFill>
                <a:latin typeface="微软雅黑" panose="020B0503020204020204" pitchFamily="34" charset="-122"/>
                <a:ea typeface="微软雅黑" panose="020B0503020204020204" pitchFamily="34" charset="-122"/>
              </a:rPr>
              <a:t>能够合理利用课程知识，将课程算法与培养的工程意识应用到项目中，做到了知行合一</a:t>
            </a:r>
            <a:endParaRPr lang="zh-CN" altLang="zh-CN" sz="1400" b="1" dirty="0">
              <a:solidFill>
                <a:schemeClr val="bg1"/>
              </a:solidFill>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852560F6-7778-9457-30E1-4DD4F07B5ED9}"/>
              </a:ext>
            </a:extLst>
          </p:cNvPr>
          <p:cNvSpPr/>
          <p:nvPr/>
        </p:nvSpPr>
        <p:spPr>
          <a:xfrm>
            <a:off x="2365442" y="2133649"/>
            <a:ext cx="2529159" cy="2846327"/>
          </a:xfrm>
          <a:prstGeom prst="roundRect">
            <a:avLst>
              <a:gd name="adj" fmla="val 8858"/>
            </a:avLst>
          </a:prstGeom>
          <a:solidFill>
            <a:srgbClr val="92D050"/>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24" name="TextBox 11">
            <a:extLst>
              <a:ext uri="{FF2B5EF4-FFF2-40B4-BE49-F238E27FC236}">
                <a16:creationId xmlns:a16="http://schemas.microsoft.com/office/drawing/2014/main" id="{7EAE4B93-BE80-F2A1-388D-1E5C9CA3754A}"/>
              </a:ext>
            </a:extLst>
          </p:cNvPr>
          <p:cNvSpPr txBox="1">
            <a:spLocks noChangeArrowheads="1"/>
          </p:cNvSpPr>
          <p:nvPr/>
        </p:nvSpPr>
        <p:spPr bwMode="auto">
          <a:xfrm>
            <a:off x="9422565" y="3429794"/>
            <a:ext cx="2529159" cy="134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126">
              <a:lnSpc>
                <a:spcPct val="150000"/>
              </a:lnSpc>
              <a:buClr>
                <a:srgbClr val="0070C0"/>
              </a:buClr>
              <a:defRPr/>
            </a:pPr>
            <a:r>
              <a:rPr lang="zh-CN" altLang="en-US" sz="1400" b="1" dirty="0">
                <a:solidFill>
                  <a:schemeClr val="bg1"/>
                </a:solidFill>
                <a:latin typeface="微软雅黑" panose="020B0503020204020204" pitchFamily="34" charset="-122"/>
                <a:ea typeface="微软雅黑" panose="020B0503020204020204" pitchFamily="34" charset="-122"/>
              </a:rPr>
              <a:t>项目始终有合理的分工和交流，大家为项目推进贡献了自己的独特力量的同时又相互配合，共同解决技术和代码上的问题</a:t>
            </a:r>
            <a:endParaRPr lang="zh-CN" altLang="zh-CN" sz="1400" b="1" dirty="0">
              <a:solidFill>
                <a:schemeClr val="bg1"/>
              </a:solidFill>
              <a:latin typeface="微软雅黑" panose="020B0503020204020204" pitchFamily="34" charset="-122"/>
              <a:ea typeface="微软雅黑" panose="020B0503020204020204" pitchFamily="34" charset="-122"/>
            </a:endParaRPr>
          </a:p>
        </p:txBody>
      </p:sp>
      <p:sp>
        <p:nvSpPr>
          <p:cNvPr id="25" name="TextBox 11">
            <a:extLst>
              <a:ext uri="{FF2B5EF4-FFF2-40B4-BE49-F238E27FC236}">
                <a16:creationId xmlns:a16="http://schemas.microsoft.com/office/drawing/2014/main" id="{19A86365-E57A-1EA4-866A-612DEBB3E640}"/>
              </a:ext>
            </a:extLst>
          </p:cNvPr>
          <p:cNvSpPr txBox="1">
            <a:spLocks noChangeArrowheads="1"/>
          </p:cNvSpPr>
          <p:nvPr/>
        </p:nvSpPr>
        <p:spPr bwMode="auto">
          <a:xfrm>
            <a:off x="2350790" y="2493690"/>
            <a:ext cx="2529159" cy="199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126">
              <a:lnSpc>
                <a:spcPct val="150000"/>
              </a:lnSpc>
              <a:buClr>
                <a:srgbClr val="0070C0"/>
              </a:buClr>
              <a:defRPr/>
            </a:pPr>
            <a:r>
              <a:rPr lang="zh-CN" altLang="en-US" sz="1400" b="1" dirty="0">
                <a:solidFill>
                  <a:schemeClr val="bg1"/>
                </a:solidFill>
                <a:latin typeface="微软雅黑" panose="020B0503020204020204" pitchFamily="34" charset="-122"/>
                <a:ea typeface="微软雅黑" panose="020B0503020204020204" pitchFamily="34" charset="-122"/>
              </a:rPr>
              <a:t>不足的是由于深度学习和人工智能知识上的缺乏和实际软件工程项目实践经验的欠缺，导致项目并没有完成做出一个成熟的软件产品，并且真正的能实现现有技术上的很高突破</a:t>
            </a:r>
            <a:endParaRPr lang="zh-CN" altLang="zh-CN" sz="1400" b="1" dirty="0">
              <a:solidFill>
                <a:schemeClr val="bg1"/>
              </a:solidFill>
              <a:latin typeface="微软雅黑" panose="020B0503020204020204" pitchFamily="34" charset="-122"/>
              <a:ea typeface="微软雅黑" panose="020B0503020204020204" pitchFamily="34" charset="-122"/>
            </a:endParaRPr>
          </a:p>
        </p:txBody>
      </p:sp>
      <p:sp>
        <p:nvSpPr>
          <p:cNvPr id="26" name="矩形: 圆角 25">
            <a:extLst>
              <a:ext uri="{FF2B5EF4-FFF2-40B4-BE49-F238E27FC236}">
                <a16:creationId xmlns:a16="http://schemas.microsoft.com/office/drawing/2014/main" id="{310FE6D6-AAC7-5D6A-BF79-01E4954771C7}"/>
              </a:ext>
            </a:extLst>
          </p:cNvPr>
          <p:cNvSpPr/>
          <p:nvPr/>
        </p:nvSpPr>
        <p:spPr>
          <a:xfrm>
            <a:off x="2656602" y="5345872"/>
            <a:ext cx="8856984" cy="1131225"/>
          </a:xfrm>
          <a:prstGeom prst="roundRect">
            <a:avLst>
              <a:gd name="adj" fmla="val 1666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buFont typeface="Arial" panose="020B0604020202020204" pitchFamily="34" charset="0"/>
              <a:buNone/>
            </a:pPr>
            <a:r>
              <a:rPr lang="zh-CN" altLang="en-US" sz="1600" b="1" dirty="0">
                <a:solidFill>
                  <a:srgbClr val="C00000"/>
                </a:solidFill>
                <a:latin typeface="微软雅黑" panose="020B0503020204020204" pitchFamily="34" charset="-122"/>
                <a:ea typeface="微软雅黑" panose="020B0503020204020204" pitchFamily="34" charset="-122"/>
              </a:rPr>
              <a:t>总而言之</a:t>
            </a:r>
            <a:r>
              <a:rPr lang="zh-CN" altLang="en-US" sz="1600" b="1" dirty="0">
                <a:solidFill>
                  <a:schemeClr val="tx1"/>
                </a:solidFill>
                <a:latin typeface="微软雅黑" panose="020B0503020204020204" pitchFamily="34" charset="-122"/>
                <a:ea typeface="微软雅黑" panose="020B0503020204020204" pitchFamily="34" charset="-122"/>
              </a:rPr>
              <a:t>，整个团队将所学知识在实际工程背景下应用，锻炼并培养了自己的工程意识，还在从代码编写、程序实现、</a:t>
            </a:r>
            <a:r>
              <a:rPr lang="en-US" altLang="zh-CN" sz="1600" b="1" dirty="0">
                <a:solidFill>
                  <a:schemeClr val="tx1"/>
                </a:solidFill>
                <a:latin typeface="微软雅黑" panose="020B0503020204020204" pitchFamily="34" charset="-122"/>
                <a:ea typeface="微软雅黑" panose="020B0503020204020204" pitchFamily="34" charset="-122"/>
              </a:rPr>
              <a:t>PPT</a:t>
            </a:r>
            <a:r>
              <a:rPr lang="zh-CN" altLang="en-US" sz="1600" b="1" dirty="0">
                <a:solidFill>
                  <a:schemeClr val="tx1"/>
                </a:solidFill>
                <a:latin typeface="微软雅黑" panose="020B0503020204020204" pitchFamily="34" charset="-122"/>
                <a:ea typeface="微软雅黑" panose="020B0503020204020204" pitchFamily="34" charset="-122"/>
              </a:rPr>
              <a:t>展示等整个一体的项目中相互交流与成长，培养了团队意识，提升了合作能力，为以后成为更好的电气人打下了基础</a:t>
            </a:r>
          </a:p>
        </p:txBody>
      </p:sp>
    </p:spTree>
    <p:extLst>
      <p:ext uri="{BB962C8B-B14F-4D97-AF65-F5344CB8AC3E}">
        <p14:creationId xmlns:p14="http://schemas.microsoft.com/office/powerpoint/2010/main" val="19011641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9" grpId="0" animBg="1"/>
      <p:bldP spid="24" grpId="0"/>
      <p:bldP spid="25" grpId="0"/>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图片 73">
            <a:extLst>
              <a:ext uri="{FF2B5EF4-FFF2-40B4-BE49-F238E27FC236}">
                <a16:creationId xmlns:a16="http://schemas.microsoft.com/office/drawing/2014/main" id="{77D9B0F4-B839-4328-B554-9D51AE07C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6590"/>
            <a:ext cx="12190413" cy="5305916"/>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56977"/>
          <a:stretch/>
        </p:blipFill>
        <p:spPr>
          <a:xfrm>
            <a:off x="4384" y="3916797"/>
            <a:ext cx="12215757" cy="2957542"/>
          </a:xfrm>
          <a:prstGeom prst="rect">
            <a:avLst/>
          </a:prstGeom>
        </p:spPr>
      </p:pic>
      <p:sp>
        <p:nvSpPr>
          <p:cNvPr id="5" name="矩形 4"/>
          <p:cNvSpPr/>
          <p:nvPr/>
        </p:nvSpPr>
        <p:spPr>
          <a:xfrm>
            <a:off x="0" y="5869966"/>
            <a:ext cx="12254680" cy="1004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1" name="TextBox 13"/>
          <p:cNvSpPr txBox="1">
            <a:spLocks noChangeArrowheads="1"/>
          </p:cNvSpPr>
          <p:nvPr/>
        </p:nvSpPr>
        <p:spPr bwMode="auto">
          <a:xfrm>
            <a:off x="9460173" y="5008721"/>
            <a:ext cx="3280851" cy="58491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3200" dirty="0" err="1">
                <a:ln w="0"/>
                <a:solidFill>
                  <a:schemeClr val="tx1">
                    <a:lumMod val="95000"/>
                    <a:lumOff val="5000"/>
                  </a:schemeClr>
                </a:solidFill>
                <a:latin typeface="Segoe UI Black" panose="020B0A02040204020203" pitchFamily="34" charset="0"/>
                <a:ea typeface="Yu Gothic Light" panose="020B0300000000000000" pitchFamily="34" charset="-128"/>
                <a:cs typeface="Segoe UI Black" panose="020B0A02040204020203" pitchFamily="34" charset="0"/>
              </a:rPr>
              <a:t>Thankyou</a:t>
            </a:r>
            <a:endParaRPr lang="zh-CN" altLang="en-US" sz="3200" dirty="0">
              <a:ln w="0"/>
              <a:solidFill>
                <a:schemeClr val="tx1">
                  <a:lumMod val="95000"/>
                  <a:lumOff val="5000"/>
                </a:schemeClr>
              </a:solidFill>
              <a:latin typeface="Segoe UI Black" panose="020B0A02040204020203" pitchFamily="34" charset="0"/>
              <a:ea typeface="Yu Gothic Light" panose="020B0300000000000000" pitchFamily="34" charset="-128"/>
              <a:cs typeface="Segoe UI Black" panose="020B0A02040204020203" pitchFamily="34" charset="0"/>
            </a:endParaRPr>
          </a:p>
        </p:txBody>
      </p:sp>
      <p:sp>
        <p:nvSpPr>
          <p:cNvPr id="92" name="文本框 91"/>
          <p:cNvSpPr txBox="1"/>
          <p:nvPr/>
        </p:nvSpPr>
        <p:spPr>
          <a:xfrm>
            <a:off x="6936139" y="5902206"/>
            <a:ext cx="4646306" cy="277063"/>
          </a:xfrm>
          <a:prstGeom prst="rect">
            <a:avLst/>
          </a:prstGeom>
          <a:noFill/>
        </p:spPr>
        <p:txBody>
          <a:bodyPr wrap="square" rtlCol="0">
            <a:spAutoFit/>
          </a:bodyPr>
          <a:lstStyle>
            <a:defPPr>
              <a:defRPr lang="zh-CN"/>
            </a:defPPr>
            <a:lvl1pPr>
              <a:defRPr sz="3200" b="1" spc="-110">
                <a:solidFill>
                  <a:schemeClr val="bg1">
                    <a:alpha val="81000"/>
                  </a:schemeClr>
                </a:solidFill>
                <a:latin typeface="NanLiHei_Eurostile" panose="02010600030101010101" pitchFamily="2" charset="-122"/>
                <a:ea typeface="NanLiHei_Eurostile" panose="02010600030101010101" pitchFamily="2" charset="-122"/>
              </a:defRPr>
            </a:lvl1pPr>
          </a:lstStyle>
          <a:p>
            <a:pPr lvl="0" algn="dist" defTabSz="685800"/>
            <a:r>
              <a:rPr lang="en-US" altLang="zh-CN" sz="1200" b="0" spc="0" dirty="0">
                <a:solidFill>
                  <a:srgbClr val="7A9BB2"/>
                </a:solidFill>
                <a:latin typeface="Arial" panose="020B0604020202020204" pitchFamily="34" charset="0"/>
                <a:ea typeface="宋体" panose="02010600030101010101" pitchFamily="2" charset="-122"/>
                <a:cs typeface="Arial" panose="020B0604020202020204" pitchFamily="34" charset="0"/>
              </a:rPr>
              <a:t>Click here to modify the text , you may post text here</a:t>
            </a:r>
            <a:endParaRPr lang="zh-CN" altLang="en-US" sz="1200" b="0" spc="0" dirty="0">
              <a:solidFill>
                <a:srgbClr val="BACBD7"/>
              </a:solidFill>
              <a:latin typeface="Arial" panose="020B0604020202020204" pitchFamily="34" charset="0"/>
              <a:ea typeface="宋体" panose="02010600030101010101" pitchFamily="2" charset="-122"/>
              <a:cs typeface="Arial" panose="020B0604020202020204" pitchFamily="34" charset="0"/>
            </a:endParaRPr>
          </a:p>
        </p:txBody>
      </p:sp>
      <p:grpSp>
        <p:nvGrpSpPr>
          <p:cNvPr id="7" name="组合 6"/>
          <p:cNvGrpSpPr/>
          <p:nvPr/>
        </p:nvGrpSpPr>
        <p:grpSpPr>
          <a:xfrm>
            <a:off x="1005326" y="2082276"/>
            <a:ext cx="4023789" cy="3361516"/>
            <a:chOff x="1005455" y="2081794"/>
            <a:chExt cx="4024313" cy="3360738"/>
          </a:xfrm>
        </p:grpSpPr>
        <p:grpSp>
          <p:nvGrpSpPr>
            <p:cNvPr id="52" name="组合 51"/>
            <p:cNvGrpSpPr/>
            <p:nvPr/>
          </p:nvGrpSpPr>
          <p:grpSpPr>
            <a:xfrm>
              <a:off x="1005455" y="2081794"/>
              <a:ext cx="4024313" cy="3360738"/>
              <a:chOff x="1005455" y="2081794"/>
              <a:chExt cx="4024313" cy="3360738"/>
            </a:xfrm>
          </p:grpSpPr>
          <p:sp>
            <p:nvSpPr>
              <p:cNvPr id="14" name="任意多边形 13"/>
              <p:cNvSpPr/>
              <p:nvPr/>
            </p:nvSpPr>
            <p:spPr>
              <a:xfrm>
                <a:off x="1009547" y="4625975"/>
                <a:ext cx="3956128" cy="403225"/>
              </a:xfrm>
              <a:custGeom>
                <a:avLst/>
                <a:gdLst>
                  <a:gd name="connsiteX0" fmla="*/ 0 w 4010025"/>
                  <a:gd name="connsiteY0" fmla="*/ 19050 h 428625"/>
                  <a:gd name="connsiteX1" fmla="*/ 95250 w 4010025"/>
                  <a:gd name="connsiteY1" fmla="*/ 428625 h 428625"/>
                  <a:gd name="connsiteX2" fmla="*/ 4010025 w 4010025"/>
                  <a:gd name="connsiteY2" fmla="*/ 428625 h 428625"/>
                  <a:gd name="connsiteX3" fmla="*/ 4010025 w 4010025"/>
                  <a:gd name="connsiteY3" fmla="*/ 0 h 428625"/>
                  <a:gd name="connsiteX4" fmla="*/ 0 w 4010025"/>
                  <a:gd name="connsiteY4" fmla="*/ 19050 h 428625"/>
                  <a:gd name="connsiteX0" fmla="*/ 0 w 4000500"/>
                  <a:gd name="connsiteY0" fmla="*/ 19050 h 428625"/>
                  <a:gd name="connsiteX1" fmla="*/ 85725 w 4000500"/>
                  <a:gd name="connsiteY1" fmla="*/ 428625 h 428625"/>
                  <a:gd name="connsiteX2" fmla="*/ 4000500 w 4000500"/>
                  <a:gd name="connsiteY2" fmla="*/ 428625 h 428625"/>
                  <a:gd name="connsiteX3" fmla="*/ 4000500 w 4000500"/>
                  <a:gd name="connsiteY3" fmla="*/ 0 h 428625"/>
                  <a:gd name="connsiteX4" fmla="*/ 0 w 4000500"/>
                  <a:gd name="connsiteY4" fmla="*/ 19050 h 428625"/>
                  <a:gd name="connsiteX0" fmla="*/ 443 w 4000943"/>
                  <a:gd name="connsiteY0" fmla="*/ 19050 h 428625"/>
                  <a:gd name="connsiteX1" fmla="*/ 86168 w 4000943"/>
                  <a:gd name="connsiteY1" fmla="*/ 428625 h 428625"/>
                  <a:gd name="connsiteX2" fmla="*/ 4000943 w 4000943"/>
                  <a:gd name="connsiteY2" fmla="*/ 428625 h 428625"/>
                  <a:gd name="connsiteX3" fmla="*/ 4000943 w 4000943"/>
                  <a:gd name="connsiteY3" fmla="*/ 0 h 428625"/>
                  <a:gd name="connsiteX4" fmla="*/ 443 w 4000943"/>
                  <a:gd name="connsiteY4" fmla="*/ 19050 h 428625"/>
                  <a:gd name="connsiteX0" fmla="*/ 4686 w 4005186"/>
                  <a:gd name="connsiteY0" fmla="*/ 19050 h 428625"/>
                  <a:gd name="connsiteX1" fmla="*/ 90411 w 4005186"/>
                  <a:gd name="connsiteY1" fmla="*/ 428625 h 428625"/>
                  <a:gd name="connsiteX2" fmla="*/ 4005186 w 4005186"/>
                  <a:gd name="connsiteY2" fmla="*/ 428625 h 428625"/>
                  <a:gd name="connsiteX3" fmla="*/ 4005186 w 4005186"/>
                  <a:gd name="connsiteY3" fmla="*/ 0 h 428625"/>
                  <a:gd name="connsiteX4" fmla="*/ 4686 w 4005186"/>
                  <a:gd name="connsiteY4" fmla="*/ 19050 h 428625"/>
                  <a:gd name="connsiteX0" fmla="*/ 1510 w 4002010"/>
                  <a:gd name="connsiteY0" fmla="*/ 19050 h 428625"/>
                  <a:gd name="connsiteX1" fmla="*/ 112635 w 4002010"/>
                  <a:gd name="connsiteY1" fmla="*/ 422275 h 428625"/>
                  <a:gd name="connsiteX2" fmla="*/ 4002010 w 4002010"/>
                  <a:gd name="connsiteY2" fmla="*/ 428625 h 428625"/>
                  <a:gd name="connsiteX3" fmla="*/ 4002010 w 4002010"/>
                  <a:gd name="connsiteY3" fmla="*/ 0 h 428625"/>
                  <a:gd name="connsiteX4" fmla="*/ 1510 w 4002010"/>
                  <a:gd name="connsiteY4" fmla="*/ 19050 h 428625"/>
                  <a:gd name="connsiteX0" fmla="*/ 5817 w 4006317"/>
                  <a:gd name="connsiteY0" fmla="*/ 19050 h 428625"/>
                  <a:gd name="connsiteX1" fmla="*/ 116942 w 4006317"/>
                  <a:gd name="connsiteY1" fmla="*/ 422275 h 428625"/>
                  <a:gd name="connsiteX2" fmla="*/ 4006317 w 4006317"/>
                  <a:gd name="connsiteY2" fmla="*/ 428625 h 428625"/>
                  <a:gd name="connsiteX3" fmla="*/ 4006317 w 4006317"/>
                  <a:gd name="connsiteY3" fmla="*/ 0 h 428625"/>
                  <a:gd name="connsiteX4" fmla="*/ 5817 w 4006317"/>
                  <a:gd name="connsiteY4" fmla="*/ 19050 h 428625"/>
                  <a:gd name="connsiteX0" fmla="*/ 5817 w 4006317"/>
                  <a:gd name="connsiteY0" fmla="*/ 2936 h 412511"/>
                  <a:gd name="connsiteX1" fmla="*/ 116942 w 4006317"/>
                  <a:gd name="connsiteY1" fmla="*/ 406161 h 412511"/>
                  <a:gd name="connsiteX2" fmla="*/ 4006317 w 4006317"/>
                  <a:gd name="connsiteY2" fmla="*/ 412511 h 412511"/>
                  <a:gd name="connsiteX3" fmla="*/ 3955517 w 4006317"/>
                  <a:gd name="connsiteY3" fmla="*/ 0 h 412511"/>
                  <a:gd name="connsiteX4" fmla="*/ 5817 w 4006317"/>
                  <a:gd name="connsiteY4" fmla="*/ 2936 h 412511"/>
                  <a:gd name="connsiteX0" fmla="*/ 5817 w 3961867"/>
                  <a:gd name="connsiteY0" fmla="*/ 2936 h 409288"/>
                  <a:gd name="connsiteX1" fmla="*/ 116942 w 3961867"/>
                  <a:gd name="connsiteY1" fmla="*/ 406161 h 409288"/>
                  <a:gd name="connsiteX2" fmla="*/ 3961867 w 3961867"/>
                  <a:gd name="connsiteY2" fmla="*/ 409288 h 409288"/>
                  <a:gd name="connsiteX3" fmla="*/ 3955517 w 3961867"/>
                  <a:gd name="connsiteY3" fmla="*/ 0 h 409288"/>
                  <a:gd name="connsiteX4" fmla="*/ 5817 w 3961867"/>
                  <a:gd name="connsiteY4" fmla="*/ 2936 h 409288"/>
                  <a:gd name="connsiteX0" fmla="*/ 5817 w 3956128"/>
                  <a:gd name="connsiteY0" fmla="*/ 2936 h 409288"/>
                  <a:gd name="connsiteX1" fmla="*/ 116942 w 3956128"/>
                  <a:gd name="connsiteY1" fmla="*/ 406161 h 409288"/>
                  <a:gd name="connsiteX2" fmla="*/ 3955517 w 3956128"/>
                  <a:gd name="connsiteY2" fmla="*/ 409288 h 409288"/>
                  <a:gd name="connsiteX3" fmla="*/ 3955517 w 3956128"/>
                  <a:gd name="connsiteY3" fmla="*/ 0 h 409288"/>
                  <a:gd name="connsiteX4" fmla="*/ 5817 w 3956128"/>
                  <a:gd name="connsiteY4" fmla="*/ 2936 h 409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128" h="409288">
                    <a:moveTo>
                      <a:pt x="5817" y="2936"/>
                    </a:moveTo>
                    <a:cubicBezTo>
                      <a:pt x="-533" y="171211"/>
                      <a:pt x="-25933" y="342661"/>
                      <a:pt x="116942" y="406161"/>
                    </a:cubicBezTo>
                    <a:lnTo>
                      <a:pt x="3955517" y="409288"/>
                    </a:lnTo>
                    <a:cubicBezTo>
                      <a:pt x="3953400" y="272859"/>
                      <a:pt x="3957634" y="136429"/>
                      <a:pt x="3955517" y="0"/>
                    </a:cubicBezTo>
                    <a:lnTo>
                      <a:pt x="5817" y="2936"/>
                    </a:lnTo>
                    <a:close/>
                  </a:path>
                </a:pathLst>
              </a:cu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51" name="组合 50"/>
              <p:cNvGrpSpPr/>
              <p:nvPr/>
            </p:nvGrpSpPr>
            <p:grpSpPr>
              <a:xfrm>
                <a:off x="1005455" y="2081794"/>
                <a:ext cx="4024313" cy="3360738"/>
                <a:chOff x="768351" y="2090738"/>
                <a:chExt cx="4024313" cy="3360738"/>
              </a:xfrm>
            </p:grpSpPr>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5038" y="4886325"/>
                  <a:ext cx="11509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
                <p:cNvSpPr>
                  <a:spLocks noChangeArrowheads="1"/>
                </p:cNvSpPr>
                <p:nvPr/>
              </p:nvSpPr>
              <p:spPr bwMode="auto">
                <a:xfrm>
                  <a:off x="2076451" y="5335588"/>
                  <a:ext cx="1406525" cy="115888"/>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6" name="Freeform 7"/>
                <p:cNvSpPr>
                  <a:spLocks/>
                </p:cNvSpPr>
                <p:nvPr/>
              </p:nvSpPr>
              <p:spPr bwMode="auto">
                <a:xfrm>
                  <a:off x="768351" y="2090738"/>
                  <a:ext cx="4024313" cy="2538413"/>
                </a:xfrm>
                <a:custGeom>
                  <a:avLst/>
                  <a:gdLst>
                    <a:gd name="T0" fmla="*/ 4495 w 4695"/>
                    <a:gd name="T1" fmla="*/ 0 h 2962"/>
                    <a:gd name="T2" fmla="*/ 200 w 4695"/>
                    <a:gd name="T3" fmla="*/ 0 h 2962"/>
                    <a:gd name="T4" fmla="*/ 0 w 4695"/>
                    <a:gd name="T5" fmla="*/ 200 h 2962"/>
                    <a:gd name="T6" fmla="*/ 0 w 4695"/>
                    <a:gd name="T7" fmla="*/ 2761 h 2962"/>
                    <a:gd name="T8" fmla="*/ 0 w 4695"/>
                    <a:gd name="T9" fmla="*/ 2962 h 2962"/>
                    <a:gd name="T10" fmla="*/ 200 w 4695"/>
                    <a:gd name="T11" fmla="*/ 2962 h 2962"/>
                    <a:gd name="T12" fmla="*/ 4495 w 4695"/>
                    <a:gd name="T13" fmla="*/ 2962 h 2962"/>
                    <a:gd name="T14" fmla="*/ 4695 w 4695"/>
                    <a:gd name="T15" fmla="*/ 2962 h 2962"/>
                    <a:gd name="T16" fmla="*/ 4695 w 4695"/>
                    <a:gd name="T17" fmla="*/ 2761 h 2962"/>
                    <a:gd name="T18" fmla="*/ 4695 w 4695"/>
                    <a:gd name="T19" fmla="*/ 200 h 2962"/>
                    <a:gd name="T20" fmla="*/ 4495 w 4695"/>
                    <a:gd name="T21" fmla="*/ 0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5" h="2962">
                      <a:moveTo>
                        <a:pt x="4495" y="0"/>
                      </a:moveTo>
                      <a:cubicBezTo>
                        <a:pt x="200" y="0"/>
                        <a:pt x="200" y="0"/>
                        <a:pt x="200" y="0"/>
                      </a:cubicBezTo>
                      <a:cubicBezTo>
                        <a:pt x="90" y="0"/>
                        <a:pt x="0" y="90"/>
                        <a:pt x="0" y="200"/>
                      </a:cubicBezTo>
                      <a:cubicBezTo>
                        <a:pt x="0" y="2761"/>
                        <a:pt x="0" y="2761"/>
                        <a:pt x="0" y="2761"/>
                      </a:cubicBezTo>
                      <a:cubicBezTo>
                        <a:pt x="0" y="2962"/>
                        <a:pt x="0" y="2962"/>
                        <a:pt x="0" y="2962"/>
                      </a:cubicBezTo>
                      <a:cubicBezTo>
                        <a:pt x="200" y="2962"/>
                        <a:pt x="200" y="2962"/>
                        <a:pt x="200" y="2962"/>
                      </a:cubicBezTo>
                      <a:cubicBezTo>
                        <a:pt x="4495" y="2962"/>
                        <a:pt x="4495" y="2962"/>
                        <a:pt x="4495" y="2962"/>
                      </a:cubicBezTo>
                      <a:cubicBezTo>
                        <a:pt x="4695" y="2962"/>
                        <a:pt x="4695" y="2962"/>
                        <a:pt x="4695" y="2962"/>
                      </a:cubicBezTo>
                      <a:cubicBezTo>
                        <a:pt x="4695" y="2761"/>
                        <a:pt x="4695" y="2761"/>
                        <a:pt x="4695" y="2761"/>
                      </a:cubicBezTo>
                      <a:cubicBezTo>
                        <a:pt x="4695" y="200"/>
                        <a:pt x="4695" y="200"/>
                        <a:pt x="4695" y="200"/>
                      </a:cubicBezTo>
                      <a:cubicBezTo>
                        <a:pt x="4695" y="90"/>
                        <a:pt x="4605" y="0"/>
                        <a:pt x="4495" y="0"/>
                      </a:cubicBezTo>
                      <a:close/>
                    </a:path>
                  </a:pathLst>
                </a:custGeom>
                <a:solidFill>
                  <a:srgbClr val="403D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7" name="Freeform 8"/>
                <p:cNvSpPr>
                  <a:spLocks/>
                </p:cNvSpPr>
                <p:nvPr/>
              </p:nvSpPr>
              <p:spPr bwMode="auto">
                <a:xfrm>
                  <a:off x="768351" y="4629150"/>
                  <a:ext cx="4024313" cy="404813"/>
                </a:xfrm>
                <a:custGeom>
                  <a:avLst/>
                  <a:gdLst>
                    <a:gd name="T0" fmla="*/ 4495 w 4695"/>
                    <a:gd name="T1" fmla="*/ 0 h 471"/>
                    <a:gd name="T2" fmla="*/ 200 w 4695"/>
                    <a:gd name="T3" fmla="*/ 0 h 471"/>
                    <a:gd name="T4" fmla="*/ 0 w 4695"/>
                    <a:gd name="T5" fmla="*/ 0 h 471"/>
                    <a:gd name="T6" fmla="*/ 0 w 4695"/>
                    <a:gd name="T7" fmla="*/ 199 h 471"/>
                    <a:gd name="T8" fmla="*/ 0 w 4695"/>
                    <a:gd name="T9" fmla="*/ 271 h 471"/>
                    <a:gd name="T10" fmla="*/ 200 w 4695"/>
                    <a:gd name="T11" fmla="*/ 471 h 471"/>
                    <a:gd name="T12" fmla="*/ 4495 w 4695"/>
                    <a:gd name="T13" fmla="*/ 471 h 471"/>
                    <a:gd name="T14" fmla="*/ 4695 w 4695"/>
                    <a:gd name="T15" fmla="*/ 271 h 471"/>
                    <a:gd name="T16" fmla="*/ 4695 w 4695"/>
                    <a:gd name="T17" fmla="*/ 199 h 471"/>
                    <a:gd name="T18" fmla="*/ 4695 w 4695"/>
                    <a:gd name="T19" fmla="*/ 0 h 471"/>
                    <a:gd name="T20" fmla="*/ 4495 w 4695"/>
                    <a:gd name="T21"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95" h="471">
                      <a:moveTo>
                        <a:pt x="4495" y="0"/>
                      </a:moveTo>
                      <a:cubicBezTo>
                        <a:pt x="200" y="0"/>
                        <a:pt x="200" y="0"/>
                        <a:pt x="200" y="0"/>
                      </a:cubicBezTo>
                      <a:cubicBezTo>
                        <a:pt x="0" y="0"/>
                        <a:pt x="0" y="0"/>
                        <a:pt x="0" y="0"/>
                      </a:cubicBezTo>
                      <a:cubicBezTo>
                        <a:pt x="0" y="199"/>
                        <a:pt x="0" y="199"/>
                        <a:pt x="0" y="199"/>
                      </a:cubicBezTo>
                      <a:cubicBezTo>
                        <a:pt x="0" y="271"/>
                        <a:pt x="0" y="271"/>
                        <a:pt x="0" y="271"/>
                      </a:cubicBezTo>
                      <a:cubicBezTo>
                        <a:pt x="0" y="381"/>
                        <a:pt x="90" y="471"/>
                        <a:pt x="200" y="471"/>
                      </a:cubicBezTo>
                      <a:cubicBezTo>
                        <a:pt x="4495" y="471"/>
                        <a:pt x="4495" y="471"/>
                        <a:pt x="4495" y="471"/>
                      </a:cubicBezTo>
                      <a:cubicBezTo>
                        <a:pt x="4605" y="471"/>
                        <a:pt x="4695" y="381"/>
                        <a:pt x="4695" y="271"/>
                      </a:cubicBezTo>
                      <a:cubicBezTo>
                        <a:pt x="4695" y="199"/>
                        <a:pt x="4695" y="199"/>
                        <a:pt x="4695" y="199"/>
                      </a:cubicBezTo>
                      <a:cubicBezTo>
                        <a:pt x="4695" y="0"/>
                        <a:pt x="4695" y="0"/>
                        <a:pt x="4695" y="0"/>
                      </a:cubicBezTo>
                      <a:lnTo>
                        <a:pt x="4495"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18" name="Rectangle 9"/>
                <p:cNvSpPr>
                  <a:spLocks noChangeArrowheads="1"/>
                </p:cNvSpPr>
                <p:nvPr/>
              </p:nvSpPr>
              <p:spPr bwMode="auto">
                <a:xfrm>
                  <a:off x="925513" y="2233613"/>
                  <a:ext cx="3708400" cy="2222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grpSp>
        </p:grpSp>
        <p:grpSp>
          <p:nvGrpSpPr>
            <p:cNvPr id="12" name="组合 11"/>
            <p:cNvGrpSpPr/>
            <p:nvPr/>
          </p:nvGrpSpPr>
          <p:grpSpPr>
            <a:xfrm>
              <a:off x="1121518" y="2221203"/>
              <a:ext cx="3790598" cy="2262389"/>
              <a:chOff x="228599" y="-3627710"/>
              <a:chExt cx="4160164" cy="2618854"/>
            </a:xfrm>
          </p:grpSpPr>
          <p:pic>
            <p:nvPicPr>
              <p:cNvPr id="93" name="图片 9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53776" y="-3627710"/>
                <a:ext cx="4134987" cy="2611044"/>
              </a:xfrm>
              <a:prstGeom prst="rect">
                <a:avLst/>
              </a:prstGeom>
            </p:spPr>
          </p:pic>
          <p:sp>
            <p:nvSpPr>
              <p:cNvPr id="8" name="矩形 7"/>
              <p:cNvSpPr/>
              <p:nvPr/>
            </p:nvSpPr>
            <p:spPr>
              <a:xfrm>
                <a:off x="228599" y="-3627710"/>
                <a:ext cx="4152899" cy="2618854"/>
              </a:xfrm>
              <a:prstGeom prst="rect">
                <a:avLst/>
              </a:prstGeom>
              <a:gradFill flip="none" rotWithShape="1">
                <a:gsLst>
                  <a:gs pos="0">
                    <a:schemeClr val="bg2">
                      <a:lumMod val="25000"/>
                      <a:alpha val="64000"/>
                    </a:schemeClr>
                  </a:gs>
                  <a:gs pos="21000">
                    <a:schemeClr val="bg2">
                      <a:lumMod val="25000"/>
                      <a:alpha val="2000"/>
                    </a:schemeClr>
                  </a:gs>
                  <a:gs pos="81000">
                    <a:schemeClr val="bg2">
                      <a:lumMod val="25000"/>
                      <a:alpha val="86000"/>
                    </a:schemeClr>
                  </a:gs>
                  <a:gs pos="100000">
                    <a:schemeClr val="bg2">
                      <a:lumMod val="25000"/>
                      <a:alpha val="8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grpSp>
        <p:nvGrpSpPr>
          <p:cNvPr id="55" name="组合 54"/>
          <p:cNvGrpSpPr/>
          <p:nvPr/>
        </p:nvGrpSpPr>
        <p:grpSpPr>
          <a:xfrm>
            <a:off x="4270210" y="3782883"/>
            <a:ext cx="1338089" cy="1656146"/>
            <a:chOff x="-3040044" y="1667948"/>
            <a:chExt cx="1338263" cy="1655763"/>
          </a:xfrm>
        </p:grpSpPr>
        <p:sp>
          <p:nvSpPr>
            <p:cNvPr id="54" name="圆角矩形 53"/>
            <p:cNvSpPr/>
            <p:nvPr/>
          </p:nvSpPr>
          <p:spPr>
            <a:xfrm>
              <a:off x="-3032899" y="1677473"/>
              <a:ext cx="1319212" cy="1636448"/>
            </a:xfrm>
            <a:prstGeom prst="roundRect">
              <a:avLst>
                <a:gd name="adj" fmla="val 6198"/>
              </a:avLst>
            </a:prstGeom>
            <a:solidFill>
              <a:srgbClr val="2D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53" name="组合 52"/>
            <p:cNvGrpSpPr/>
            <p:nvPr/>
          </p:nvGrpSpPr>
          <p:grpSpPr>
            <a:xfrm>
              <a:off x="-3040044" y="1667948"/>
              <a:ext cx="1338263" cy="1655763"/>
              <a:chOff x="4720432" y="3821113"/>
              <a:chExt cx="1338263" cy="1655763"/>
            </a:xfrm>
          </p:grpSpPr>
          <p:sp>
            <p:nvSpPr>
              <p:cNvPr id="19" name="Freeform 11"/>
              <p:cNvSpPr>
                <a:spLocks noEditPoints="1"/>
              </p:cNvSpPr>
              <p:nvPr/>
            </p:nvSpPr>
            <p:spPr bwMode="auto">
              <a:xfrm>
                <a:off x="4720432" y="3821113"/>
                <a:ext cx="1338263" cy="1655763"/>
              </a:xfrm>
              <a:custGeom>
                <a:avLst/>
                <a:gdLst>
                  <a:gd name="T0" fmla="*/ 107 w 1561"/>
                  <a:gd name="T1" fmla="*/ 0 h 1931"/>
                  <a:gd name="T2" fmla="*/ 1454 w 1561"/>
                  <a:gd name="T3" fmla="*/ 0 h 1931"/>
                  <a:gd name="T4" fmla="*/ 1561 w 1561"/>
                  <a:gd name="T5" fmla="*/ 107 h 1931"/>
                  <a:gd name="T6" fmla="*/ 1561 w 1561"/>
                  <a:gd name="T7" fmla="*/ 1824 h 1931"/>
                  <a:gd name="T8" fmla="*/ 1454 w 1561"/>
                  <a:gd name="T9" fmla="*/ 1931 h 1931"/>
                  <a:gd name="T10" fmla="*/ 107 w 1561"/>
                  <a:gd name="T11" fmla="*/ 1931 h 1931"/>
                  <a:gd name="T12" fmla="*/ 0 w 1561"/>
                  <a:gd name="T13" fmla="*/ 1824 h 1931"/>
                  <a:gd name="T14" fmla="*/ 0 w 1561"/>
                  <a:gd name="T15" fmla="*/ 107 h 1931"/>
                  <a:gd name="T16" fmla="*/ 107 w 1561"/>
                  <a:gd name="T17" fmla="*/ 0 h 1931"/>
                  <a:gd name="T18" fmla="*/ 1454 w 1561"/>
                  <a:gd name="T19" fmla="*/ 1916 h 1931"/>
                  <a:gd name="T20" fmla="*/ 1546 w 1561"/>
                  <a:gd name="T21" fmla="*/ 1824 h 1931"/>
                  <a:gd name="T22" fmla="*/ 1546 w 1561"/>
                  <a:gd name="T23" fmla="*/ 107 h 1931"/>
                  <a:gd name="T24" fmla="*/ 1454 w 1561"/>
                  <a:gd name="T25" fmla="*/ 15 h 1931"/>
                  <a:gd name="T26" fmla="*/ 107 w 1561"/>
                  <a:gd name="T27" fmla="*/ 15 h 1931"/>
                  <a:gd name="T28" fmla="*/ 15 w 1561"/>
                  <a:gd name="T29" fmla="*/ 107 h 1931"/>
                  <a:gd name="T30" fmla="*/ 15 w 1561"/>
                  <a:gd name="T31" fmla="*/ 1824 h 1931"/>
                  <a:gd name="T32" fmla="*/ 107 w 1561"/>
                  <a:gd name="T33" fmla="*/ 1916 h 1931"/>
                  <a:gd name="T34" fmla="*/ 1454 w 1561"/>
                  <a:gd name="T35" fmla="*/ 1916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1" h="1931">
                    <a:moveTo>
                      <a:pt x="107" y="0"/>
                    </a:moveTo>
                    <a:cubicBezTo>
                      <a:pt x="1454" y="0"/>
                      <a:pt x="1454" y="0"/>
                      <a:pt x="1454" y="0"/>
                    </a:cubicBezTo>
                    <a:cubicBezTo>
                      <a:pt x="1513" y="0"/>
                      <a:pt x="1561" y="48"/>
                      <a:pt x="1561" y="107"/>
                    </a:cubicBezTo>
                    <a:cubicBezTo>
                      <a:pt x="1561" y="1824"/>
                      <a:pt x="1561" y="1824"/>
                      <a:pt x="1561" y="1824"/>
                    </a:cubicBezTo>
                    <a:cubicBezTo>
                      <a:pt x="1561" y="1883"/>
                      <a:pt x="1513" y="1931"/>
                      <a:pt x="1454" y="1931"/>
                    </a:cubicBezTo>
                    <a:cubicBezTo>
                      <a:pt x="107" y="1931"/>
                      <a:pt x="107" y="1931"/>
                      <a:pt x="107" y="1931"/>
                    </a:cubicBezTo>
                    <a:cubicBezTo>
                      <a:pt x="48" y="1931"/>
                      <a:pt x="0" y="1883"/>
                      <a:pt x="0" y="1824"/>
                    </a:cubicBezTo>
                    <a:cubicBezTo>
                      <a:pt x="0" y="107"/>
                      <a:pt x="0" y="107"/>
                      <a:pt x="0" y="107"/>
                    </a:cubicBezTo>
                    <a:cubicBezTo>
                      <a:pt x="0" y="48"/>
                      <a:pt x="48" y="0"/>
                      <a:pt x="107" y="0"/>
                    </a:cubicBezTo>
                    <a:close/>
                    <a:moveTo>
                      <a:pt x="1454" y="1916"/>
                    </a:moveTo>
                    <a:cubicBezTo>
                      <a:pt x="1505" y="1916"/>
                      <a:pt x="1546" y="1875"/>
                      <a:pt x="1546" y="1824"/>
                    </a:cubicBezTo>
                    <a:cubicBezTo>
                      <a:pt x="1546" y="107"/>
                      <a:pt x="1546" y="107"/>
                      <a:pt x="1546" y="107"/>
                    </a:cubicBezTo>
                    <a:cubicBezTo>
                      <a:pt x="1546" y="56"/>
                      <a:pt x="1505" y="15"/>
                      <a:pt x="1454" y="15"/>
                    </a:cubicBezTo>
                    <a:cubicBezTo>
                      <a:pt x="107" y="15"/>
                      <a:pt x="107" y="15"/>
                      <a:pt x="107" y="15"/>
                    </a:cubicBezTo>
                    <a:cubicBezTo>
                      <a:pt x="56" y="15"/>
                      <a:pt x="15" y="56"/>
                      <a:pt x="15" y="107"/>
                    </a:cubicBezTo>
                    <a:cubicBezTo>
                      <a:pt x="15" y="1824"/>
                      <a:pt x="15" y="1824"/>
                      <a:pt x="15" y="1824"/>
                    </a:cubicBezTo>
                    <a:cubicBezTo>
                      <a:pt x="15" y="1875"/>
                      <a:pt x="56" y="1916"/>
                      <a:pt x="107" y="1916"/>
                    </a:cubicBezTo>
                    <a:lnTo>
                      <a:pt x="1454" y="1916"/>
                    </a:lnTo>
                    <a:close/>
                  </a:path>
                </a:pathLst>
              </a:custGeom>
              <a:solidFill>
                <a:srgbClr val="808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0" name="Rectangle 12"/>
              <p:cNvSpPr>
                <a:spLocks noChangeArrowheads="1"/>
              </p:cNvSpPr>
              <p:nvPr/>
            </p:nvSpPr>
            <p:spPr bwMode="auto">
              <a:xfrm>
                <a:off x="4859338" y="3994150"/>
                <a:ext cx="1066800" cy="1320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pic>
            <p:nvPicPr>
              <p:cNvPr id="1037"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3051" y="5349875"/>
                <a:ext cx="793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14"/>
              <p:cNvSpPr>
                <a:spLocks noChangeArrowheads="1"/>
              </p:cNvSpPr>
              <p:nvPr/>
            </p:nvSpPr>
            <p:spPr bwMode="auto">
              <a:xfrm>
                <a:off x="5368926" y="5365750"/>
                <a:ext cx="47625" cy="47625"/>
              </a:xfrm>
              <a:prstGeom prst="ellipse">
                <a:avLst/>
              </a:prstGeom>
              <a:solidFill>
                <a:srgbClr val="EBE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2" name="Rectangle 15"/>
              <p:cNvSpPr>
                <a:spLocks noChangeArrowheads="1"/>
              </p:cNvSpPr>
              <p:nvPr/>
            </p:nvSpPr>
            <p:spPr bwMode="auto">
              <a:xfrm>
                <a:off x="4859338" y="3994150"/>
                <a:ext cx="1066800" cy="1320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3" name="Freeform 16"/>
              <p:cNvSpPr>
                <a:spLocks/>
              </p:cNvSpPr>
              <p:nvPr/>
            </p:nvSpPr>
            <p:spPr bwMode="auto">
              <a:xfrm>
                <a:off x="4859338" y="5067300"/>
                <a:ext cx="1068388" cy="247650"/>
              </a:xfrm>
              <a:custGeom>
                <a:avLst/>
                <a:gdLst>
                  <a:gd name="T0" fmla="*/ 0 w 673"/>
                  <a:gd name="T1" fmla="*/ 156 h 156"/>
                  <a:gd name="T2" fmla="*/ 672 w 673"/>
                  <a:gd name="T3" fmla="*/ 156 h 156"/>
                  <a:gd name="T4" fmla="*/ 673 w 673"/>
                  <a:gd name="T5" fmla="*/ 5 h 156"/>
                  <a:gd name="T6" fmla="*/ 0 w 673"/>
                  <a:gd name="T7" fmla="*/ 0 h 156"/>
                  <a:gd name="T8" fmla="*/ 0 w 673"/>
                  <a:gd name="T9" fmla="*/ 156 h 156"/>
                </a:gdLst>
                <a:ahLst/>
                <a:cxnLst>
                  <a:cxn ang="0">
                    <a:pos x="T0" y="T1"/>
                  </a:cxn>
                  <a:cxn ang="0">
                    <a:pos x="T2" y="T3"/>
                  </a:cxn>
                  <a:cxn ang="0">
                    <a:pos x="T4" y="T5"/>
                  </a:cxn>
                  <a:cxn ang="0">
                    <a:pos x="T6" y="T7"/>
                  </a:cxn>
                  <a:cxn ang="0">
                    <a:pos x="T8" y="T9"/>
                  </a:cxn>
                </a:cxnLst>
                <a:rect l="0" t="0" r="r" b="b"/>
                <a:pathLst>
                  <a:path w="673" h="156">
                    <a:moveTo>
                      <a:pt x="0" y="156"/>
                    </a:moveTo>
                    <a:lnTo>
                      <a:pt x="672" y="156"/>
                    </a:lnTo>
                    <a:lnTo>
                      <a:pt x="673" y="5"/>
                    </a:lnTo>
                    <a:lnTo>
                      <a:pt x="0" y="0"/>
                    </a:lnTo>
                    <a:lnTo>
                      <a:pt x="0" y="156"/>
                    </a:lnTo>
                    <a:close/>
                  </a:path>
                </a:pathLst>
              </a:custGeom>
              <a:solidFill>
                <a:srgbClr val="A1B7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4" name="Oval 17"/>
              <p:cNvSpPr>
                <a:spLocks noChangeArrowheads="1"/>
              </p:cNvSpPr>
              <p:nvPr/>
            </p:nvSpPr>
            <p:spPr bwMode="auto">
              <a:xfrm>
                <a:off x="4886326" y="4044950"/>
                <a:ext cx="17463" cy="39688"/>
              </a:xfrm>
              <a:prstGeom prst="ellipse">
                <a:avLst/>
              </a:prstGeom>
              <a:solidFill>
                <a:srgbClr val="C15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5" name="Oval 18"/>
              <p:cNvSpPr>
                <a:spLocks noChangeArrowheads="1"/>
              </p:cNvSpPr>
              <p:nvPr/>
            </p:nvSpPr>
            <p:spPr bwMode="auto">
              <a:xfrm>
                <a:off x="4914901" y="4044950"/>
                <a:ext cx="17463" cy="39688"/>
              </a:xfrm>
              <a:prstGeom prst="ellipse">
                <a:avLst/>
              </a:prstGeom>
              <a:solidFill>
                <a:srgbClr val="F5E4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6" name="Oval 19"/>
              <p:cNvSpPr>
                <a:spLocks noChangeArrowheads="1"/>
              </p:cNvSpPr>
              <p:nvPr/>
            </p:nvSpPr>
            <p:spPr bwMode="auto">
              <a:xfrm>
                <a:off x="4945063" y="4044950"/>
                <a:ext cx="17463" cy="39688"/>
              </a:xfrm>
              <a:prstGeom prst="ellipse">
                <a:avLst/>
              </a:prstGeom>
              <a:solidFill>
                <a:srgbClr val="96B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7" name="Rectangle 20"/>
              <p:cNvSpPr>
                <a:spLocks noChangeArrowheads="1"/>
              </p:cNvSpPr>
              <p:nvPr/>
            </p:nvSpPr>
            <p:spPr bwMode="auto">
              <a:xfrm>
                <a:off x="5200651" y="4164013"/>
                <a:ext cx="409575" cy="125413"/>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8" name="Rectangle 21"/>
              <p:cNvSpPr>
                <a:spLocks noChangeArrowheads="1"/>
              </p:cNvSpPr>
              <p:nvPr/>
            </p:nvSpPr>
            <p:spPr bwMode="auto">
              <a:xfrm>
                <a:off x="5268913" y="4429125"/>
                <a:ext cx="271463" cy="71438"/>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29" name="Rectangle 22"/>
              <p:cNvSpPr>
                <a:spLocks noChangeArrowheads="1"/>
              </p:cNvSpPr>
              <p:nvPr/>
            </p:nvSpPr>
            <p:spPr bwMode="auto">
              <a:xfrm>
                <a:off x="4994276" y="4570413"/>
                <a:ext cx="822325" cy="26988"/>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0" name="Rectangle 23"/>
              <p:cNvSpPr>
                <a:spLocks noChangeArrowheads="1"/>
              </p:cNvSpPr>
              <p:nvPr/>
            </p:nvSpPr>
            <p:spPr bwMode="auto">
              <a:xfrm>
                <a:off x="4994276" y="4625975"/>
                <a:ext cx="822325" cy="25400"/>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1" name="Rectangle 24"/>
              <p:cNvSpPr>
                <a:spLocks noChangeArrowheads="1"/>
              </p:cNvSpPr>
              <p:nvPr/>
            </p:nvSpPr>
            <p:spPr bwMode="auto">
              <a:xfrm>
                <a:off x="4994276" y="4681538"/>
                <a:ext cx="822325" cy="25400"/>
              </a:xfrm>
              <a:prstGeom prst="rect">
                <a:avLst/>
              </a:prstGeom>
              <a:solidFill>
                <a:srgbClr val="A9A1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2" name="Rectangle 25"/>
              <p:cNvSpPr>
                <a:spLocks noChangeArrowheads="1"/>
              </p:cNvSpPr>
              <p:nvPr/>
            </p:nvSpPr>
            <p:spPr bwMode="auto">
              <a:xfrm>
                <a:off x="4994276" y="4344988"/>
                <a:ext cx="8223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3" name="Rectangle 26"/>
              <p:cNvSpPr>
                <a:spLocks noChangeArrowheads="1"/>
              </p:cNvSpPr>
              <p:nvPr/>
            </p:nvSpPr>
            <p:spPr bwMode="auto">
              <a:xfrm>
                <a:off x="4900613" y="4873625"/>
                <a:ext cx="166688" cy="17463"/>
              </a:xfrm>
              <a:prstGeom prst="rect">
                <a:avLst/>
              </a:prstGeom>
              <a:solidFill>
                <a:srgbClr val="5C7A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4" name="Freeform 27"/>
              <p:cNvSpPr>
                <a:spLocks/>
              </p:cNvSpPr>
              <p:nvPr/>
            </p:nvSpPr>
            <p:spPr bwMode="auto">
              <a:xfrm>
                <a:off x="4900613" y="5145088"/>
                <a:ext cx="168275" cy="19050"/>
              </a:xfrm>
              <a:custGeom>
                <a:avLst/>
                <a:gdLst>
                  <a:gd name="T0" fmla="*/ 105 w 106"/>
                  <a:gd name="T1" fmla="*/ 12 h 12"/>
                  <a:gd name="T2" fmla="*/ 0 w 106"/>
                  <a:gd name="T3" fmla="*/ 11 h 12"/>
                  <a:gd name="T4" fmla="*/ 0 w 106"/>
                  <a:gd name="T5" fmla="*/ 0 h 12"/>
                  <a:gd name="T6" fmla="*/ 106 w 106"/>
                  <a:gd name="T7" fmla="*/ 0 h 12"/>
                  <a:gd name="T8" fmla="*/ 105 w 106"/>
                  <a:gd name="T9" fmla="*/ 12 h 12"/>
                </a:gdLst>
                <a:ahLst/>
                <a:cxnLst>
                  <a:cxn ang="0">
                    <a:pos x="T0" y="T1"/>
                  </a:cxn>
                  <a:cxn ang="0">
                    <a:pos x="T2" y="T3"/>
                  </a:cxn>
                  <a:cxn ang="0">
                    <a:pos x="T4" y="T5"/>
                  </a:cxn>
                  <a:cxn ang="0">
                    <a:pos x="T6" y="T7"/>
                  </a:cxn>
                  <a:cxn ang="0">
                    <a:pos x="T8" y="T9"/>
                  </a:cxn>
                </a:cxnLst>
                <a:rect l="0" t="0" r="r" b="b"/>
                <a:pathLst>
                  <a:path w="106" h="12">
                    <a:moveTo>
                      <a:pt x="105" y="12"/>
                    </a:moveTo>
                    <a:lnTo>
                      <a:pt x="0" y="11"/>
                    </a:lnTo>
                    <a:lnTo>
                      <a:pt x="0" y="0"/>
                    </a:lnTo>
                    <a:lnTo>
                      <a:pt x="106" y="0"/>
                    </a:lnTo>
                    <a:lnTo>
                      <a:pt x="105" y="12"/>
                    </a:ln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5" name="Freeform 28"/>
              <p:cNvSpPr>
                <a:spLocks/>
              </p:cNvSpPr>
              <p:nvPr/>
            </p:nvSpPr>
            <p:spPr bwMode="auto">
              <a:xfrm>
                <a:off x="4900613" y="5211763"/>
                <a:ext cx="271463" cy="19050"/>
              </a:xfrm>
              <a:custGeom>
                <a:avLst/>
                <a:gdLst>
                  <a:gd name="T0" fmla="*/ 171 w 171"/>
                  <a:gd name="T1" fmla="*/ 12 h 12"/>
                  <a:gd name="T2" fmla="*/ 0 w 171"/>
                  <a:gd name="T3" fmla="*/ 11 h 12"/>
                  <a:gd name="T4" fmla="*/ 0 w 171"/>
                  <a:gd name="T5" fmla="*/ 0 h 12"/>
                  <a:gd name="T6" fmla="*/ 171 w 171"/>
                  <a:gd name="T7" fmla="*/ 1 h 12"/>
                  <a:gd name="T8" fmla="*/ 171 w 171"/>
                  <a:gd name="T9" fmla="*/ 12 h 12"/>
                </a:gdLst>
                <a:ahLst/>
                <a:cxnLst>
                  <a:cxn ang="0">
                    <a:pos x="T0" y="T1"/>
                  </a:cxn>
                  <a:cxn ang="0">
                    <a:pos x="T2" y="T3"/>
                  </a:cxn>
                  <a:cxn ang="0">
                    <a:pos x="T4" y="T5"/>
                  </a:cxn>
                  <a:cxn ang="0">
                    <a:pos x="T6" y="T7"/>
                  </a:cxn>
                  <a:cxn ang="0">
                    <a:pos x="T8" y="T9"/>
                  </a:cxn>
                </a:cxnLst>
                <a:rect l="0" t="0" r="r" b="b"/>
                <a:pathLst>
                  <a:path w="171" h="12">
                    <a:moveTo>
                      <a:pt x="171" y="12"/>
                    </a:moveTo>
                    <a:lnTo>
                      <a:pt x="0" y="11"/>
                    </a:lnTo>
                    <a:lnTo>
                      <a:pt x="0" y="0"/>
                    </a:lnTo>
                    <a:lnTo>
                      <a:pt x="171" y="1"/>
                    </a:lnTo>
                    <a:lnTo>
                      <a:pt x="171" y="12"/>
                    </a:ln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6" name="Rectangle 29"/>
              <p:cNvSpPr>
                <a:spLocks noChangeArrowheads="1"/>
              </p:cNvSpPr>
              <p:nvPr/>
            </p:nvSpPr>
            <p:spPr bwMode="auto">
              <a:xfrm>
                <a:off x="4900613" y="4910138"/>
                <a:ext cx="300038"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7" name="Rectangle 30"/>
              <p:cNvSpPr>
                <a:spLocks noChangeArrowheads="1"/>
              </p:cNvSpPr>
              <p:nvPr/>
            </p:nvSpPr>
            <p:spPr bwMode="auto">
              <a:xfrm>
                <a:off x="4900613" y="4951413"/>
                <a:ext cx="300038"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8" name="Rectangle 31"/>
              <p:cNvSpPr>
                <a:spLocks noChangeArrowheads="1"/>
              </p:cNvSpPr>
              <p:nvPr/>
            </p:nvSpPr>
            <p:spPr bwMode="auto">
              <a:xfrm>
                <a:off x="4900613" y="4992688"/>
                <a:ext cx="1492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39" name="Rectangle 32"/>
              <p:cNvSpPr>
                <a:spLocks noChangeArrowheads="1"/>
              </p:cNvSpPr>
              <p:nvPr/>
            </p:nvSpPr>
            <p:spPr bwMode="auto">
              <a:xfrm>
                <a:off x="5243513" y="4873625"/>
                <a:ext cx="165100" cy="17463"/>
              </a:xfrm>
              <a:prstGeom prst="rect">
                <a:avLst/>
              </a:prstGeom>
              <a:solidFill>
                <a:srgbClr val="5C7A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0" name="Rectangle 33"/>
              <p:cNvSpPr>
                <a:spLocks noChangeArrowheads="1"/>
              </p:cNvSpPr>
              <p:nvPr/>
            </p:nvSpPr>
            <p:spPr bwMode="auto">
              <a:xfrm>
                <a:off x="5243513" y="4910138"/>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1" name="Rectangle 34"/>
              <p:cNvSpPr>
                <a:spLocks noChangeArrowheads="1"/>
              </p:cNvSpPr>
              <p:nvPr/>
            </p:nvSpPr>
            <p:spPr bwMode="auto">
              <a:xfrm>
                <a:off x="5243513" y="4951413"/>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2" name="Rectangle 35"/>
              <p:cNvSpPr>
                <a:spLocks noChangeArrowheads="1"/>
              </p:cNvSpPr>
              <p:nvPr/>
            </p:nvSpPr>
            <p:spPr bwMode="auto">
              <a:xfrm>
                <a:off x="5243513" y="4992688"/>
                <a:ext cx="1492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3" name="Rectangle 36"/>
              <p:cNvSpPr>
                <a:spLocks noChangeArrowheads="1"/>
              </p:cNvSpPr>
              <p:nvPr/>
            </p:nvSpPr>
            <p:spPr bwMode="auto">
              <a:xfrm>
                <a:off x="5586413" y="4873625"/>
                <a:ext cx="166688" cy="17463"/>
              </a:xfrm>
              <a:prstGeom prst="rect">
                <a:avLst/>
              </a:prstGeom>
              <a:solidFill>
                <a:srgbClr val="5C7A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4" name="Rectangle 37"/>
              <p:cNvSpPr>
                <a:spLocks noChangeArrowheads="1"/>
              </p:cNvSpPr>
              <p:nvPr/>
            </p:nvSpPr>
            <p:spPr bwMode="auto">
              <a:xfrm>
                <a:off x="5586413" y="4910138"/>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5" name="Rectangle 38"/>
              <p:cNvSpPr>
                <a:spLocks noChangeArrowheads="1"/>
              </p:cNvSpPr>
              <p:nvPr/>
            </p:nvSpPr>
            <p:spPr bwMode="auto">
              <a:xfrm>
                <a:off x="5586413" y="4951413"/>
                <a:ext cx="298450"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6" name="Rectangle 39"/>
              <p:cNvSpPr>
                <a:spLocks noChangeArrowheads="1"/>
              </p:cNvSpPr>
              <p:nvPr/>
            </p:nvSpPr>
            <p:spPr bwMode="auto">
              <a:xfrm>
                <a:off x="5586413" y="4992688"/>
                <a:ext cx="149225" cy="19050"/>
              </a:xfrm>
              <a:prstGeom prst="rect">
                <a:avLst/>
              </a:prstGeom>
              <a:solidFill>
                <a:srgbClr val="A1B7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7" name="Freeform 40"/>
              <p:cNvSpPr>
                <a:spLocks/>
              </p:cNvSpPr>
              <p:nvPr/>
            </p:nvSpPr>
            <p:spPr bwMode="auto">
              <a:xfrm>
                <a:off x="5672138" y="5164138"/>
                <a:ext cx="28575" cy="57150"/>
              </a:xfrm>
              <a:custGeom>
                <a:avLst/>
                <a:gdLst>
                  <a:gd name="T0" fmla="*/ 33 w 33"/>
                  <a:gd name="T1" fmla="*/ 34 h 68"/>
                  <a:gd name="T2" fmla="*/ 16 w 33"/>
                  <a:gd name="T3" fmla="*/ 68 h 68"/>
                  <a:gd name="T4" fmla="*/ 0 w 33"/>
                  <a:gd name="T5" fmla="*/ 34 h 68"/>
                  <a:gd name="T6" fmla="*/ 17 w 33"/>
                  <a:gd name="T7" fmla="*/ 1 h 68"/>
                  <a:gd name="T8" fmla="*/ 33 w 33"/>
                  <a:gd name="T9" fmla="*/ 34 h 68"/>
                </a:gdLst>
                <a:ahLst/>
                <a:cxnLst>
                  <a:cxn ang="0">
                    <a:pos x="T0" y="T1"/>
                  </a:cxn>
                  <a:cxn ang="0">
                    <a:pos x="T2" y="T3"/>
                  </a:cxn>
                  <a:cxn ang="0">
                    <a:pos x="T4" y="T5"/>
                  </a:cxn>
                  <a:cxn ang="0">
                    <a:pos x="T6" y="T7"/>
                  </a:cxn>
                  <a:cxn ang="0">
                    <a:pos x="T8" y="T9"/>
                  </a:cxn>
                </a:cxnLst>
                <a:rect l="0" t="0" r="r" b="b"/>
                <a:pathLst>
                  <a:path w="33" h="68">
                    <a:moveTo>
                      <a:pt x="33" y="34"/>
                    </a:moveTo>
                    <a:cubicBezTo>
                      <a:pt x="33" y="53"/>
                      <a:pt x="26" y="68"/>
                      <a:pt x="16" y="68"/>
                    </a:cubicBezTo>
                    <a:cubicBezTo>
                      <a:pt x="7" y="68"/>
                      <a:pt x="0" y="53"/>
                      <a:pt x="0" y="34"/>
                    </a:cubicBezTo>
                    <a:cubicBezTo>
                      <a:pt x="0" y="16"/>
                      <a:pt x="7" y="0"/>
                      <a:pt x="17" y="1"/>
                    </a:cubicBezTo>
                    <a:cubicBezTo>
                      <a:pt x="26" y="1"/>
                      <a:pt x="33" y="16"/>
                      <a:pt x="33" y="34"/>
                    </a:cubicBez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8" name="Freeform 41"/>
              <p:cNvSpPr>
                <a:spLocks/>
              </p:cNvSpPr>
              <p:nvPr/>
            </p:nvSpPr>
            <p:spPr bwMode="auto">
              <a:xfrm>
                <a:off x="5716588" y="5164138"/>
                <a:ext cx="30163" cy="57150"/>
              </a:xfrm>
              <a:custGeom>
                <a:avLst/>
                <a:gdLst>
                  <a:gd name="T0" fmla="*/ 34 w 34"/>
                  <a:gd name="T1" fmla="*/ 34 h 67"/>
                  <a:gd name="T2" fmla="*/ 17 w 34"/>
                  <a:gd name="T3" fmla="*/ 67 h 67"/>
                  <a:gd name="T4" fmla="*/ 0 w 34"/>
                  <a:gd name="T5" fmla="*/ 34 h 67"/>
                  <a:gd name="T6" fmla="*/ 17 w 34"/>
                  <a:gd name="T7" fmla="*/ 0 h 67"/>
                  <a:gd name="T8" fmla="*/ 34 w 34"/>
                  <a:gd name="T9" fmla="*/ 34 h 67"/>
                </a:gdLst>
                <a:ahLst/>
                <a:cxnLst>
                  <a:cxn ang="0">
                    <a:pos x="T0" y="T1"/>
                  </a:cxn>
                  <a:cxn ang="0">
                    <a:pos x="T2" y="T3"/>
                  </a:cxn>
                  <a:cxn ang="0">
                    <a:pos x="T4" y="T5"/>
                  </a:cxn>
                  <a:cxn ang="0">
                    <a:pos x="T6" y="T7"/>
                  </a:cxn>
                  <a:cxn ang="0">
                    <a:pos x="T8" y="T9"/>
                  </a:cxn>
                </a:cxnLst>
                <a:rect l="0" t="0" r="r" b="b"/>
                <a:pathLst>
                  <a:path w="34" h="67">
                    <a:moveTo>
                      <a:pt x="34" y="34"/>
                    </a:moveTo>
                    <a:cubicBezTo>
                      <a:pt x="34" y="52"/>
                      <a:pt x="26" y="67"/>
                      <a:pt x="17" y="67"/>
                    </a:cubicBezTo>
                    <a:cubicBezTo>
                      <a:pt x="7" y="67"/>
                      <a:pt x="0" y="52"/>
                      <a:pt x="0" y="34"/>
                    </a:cubicBezTo>
                    <a:cubicBezTo>
                      <a:pt x="0" y="15"/>
                      <a:pt x="8" y="0"/>
                      <a:pt x="17" y="0"/>
                    </a:cubicBezTo>
                    <a:cubicBezTo>
                      <a:pt x="26" y="0"/>
                      <a:pt x="34" y="15"/>
                      <a:pt x="34" y="34"/>
                    </a:cubicBezTo>
                    <a:close/>
                  </a:path>
                </a:pathLst>
              </a:cu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49" name="Oval 42"/>
              <p:cNvSpPr>
                <a:spLocks noChangeArrowheads="1"/>
              </p:cNvSpPr>
              <p:nvPr/>
            </p:nvSpPr>
            <p:spPr bwMode="auto">
              <a:xfrm>
                <a:off x="5761038" y="5164138"/>
                <a:ext cx="30163" cy="58738"/>
              </a:xfrm>
              <a:prstGeom prst="ellipse">
                <a:avLst/>
              </a:prstGeom>
              <a:solidFill>
                <a:srgbClr val="5C7A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grpSp>
      </p:grpSp>
      <p:grpSp>
        <p:nvGrpSpPr>
          <p:cNvPr id="15" name="组合 14"/>
          <p:cNvGrpSpPr/>
          <p:nvPr/>
        </p:nvGrpSpPr>
        <p:grpSpPr>
          <a:xfrm>
            <a:off x="-30157" y="-73759"/>
            <a:ext cx="12254681" cy="1062130"/>
            <a:chOff x="-30162" y="-73742"/>
            <a:chExt cx="12256276" cy="1061884"/>
          </a:xfrm>
        </p:grpSpPr>
        <p:grpSp>
          <p:nvGrpSpPr>
            <p:cNvPr id="10" name="组合 9"/>
            <p:cNvGrpSpPr/>
            <p:nvPr/>
          </p:nvGrpSpPr>
          <p:grpSpPr>
            <a:xfrm>
              <a:off x="-30162" y="-73742"/>
              <a:ext cx="12256276" cy="1061884"/>
              <a:chOff x="-30162" y="-73742"/>
              <a:chExt cx="12256276" cy="1061884"/>
            </a:xfrm>
          </p:grpSpPr>
          <p:sp>
            <p:nvSpPr>
              <p:cNvPr id="2" name="任意多边形 1"/>
              <p:cNvSpPr/>
              <p:nvPr/>
            </p:nvSpPr>
            <p:spPr>
              <a:xfrm>
                <a:off x="-30162" y="-73742"/>
                <a:ext cx="12256275" cy="1061884"/>
              </a:xfrm>
              <a:custGeom>
                <a:avLst/>
                <a:gdLst>
                  <a:gd name="connsiteX0" fmla="*/ 0 w 12211665"/>
                  <a:gd name="connsiteY0" fmla="*/ 0 h 1061884"/>
                  <a:gd name="connsiteX1" fmla="*/ 0 w 12211665"/>
                  <a:gd name="connsiteY1" fmla="*/ 1061884 h 1061884"/>
                  <a:gd name="connsiteX2" fmla="*/ 6548284 w 12211665"/>
                  <a:gd name="connsiteY2" fmla="*/ 1061884 h 1061884"/>
                  <a:gd name="connsiteX3" fmla="*/ 7108723 w 12211665"/>
                  <a:gd name="connsiteY3" fmla="*/ 707922 h 1061884"/>
                  <a:gd name="connsiteX4" fmla="*/ 12211665 w 12211665"/>
                  <a:gd name="connsiteY4" fmla="*/ 707922 h 1061884"/>
                  <a:gd name="connsiteX5" fmla="*/ 12211665 w 12211665"/>
                  <a:gd name="connsiteY5" fmla="*/ 29497 h 1061884"/>
                  <a:gd name="connsiteX6" fmla="*/ 0 w 12211665"/>
                  <a:gd name="connsiteY6" fmla="*/ 0 h 1061884"/>
                  <a:gd name="connsiteX0" fmla="*/ 0 w 12226180"/>
                  <a:gd name="connsiteY0" fmla="*/ 0 h 1061884"/>
                  <a:gd name="connsiteX1" fmla="*/ 0 w 12226180"/>
                  <a:gd name="connsiteY1" fmla="*/ 1061884 h 1061884"/>
                  <a:gd name="connsiteX2" fmla="*/ 6548284 w 12226180"/>
                  <a:gd name="connsiteY2" fmla="*/ 1061884 h 1061884"/>
                  <a:gd name="connsiteX3" fmla="*/ 7108723 w 12226180"/>
                  <a:gd name="connsiteY3" fmla="*/ 707922 h 1061884"/>
                  <a:gd name="connsiteX4" fmla="*/ 12211665 w 12226180"/>
                  <a:gd name="connsiteY4" fmla="*/ 707922 h 1061884"/>
                  <a:gd name="connsiteX5" fmla="*/ 12226180 w 12226180"/>
                  <a:gd name="connsiteY5" fmla="*/ 44011 h 1061884"/>
                  <a:gd name="connsiteX6" fmla="*/ 0 w 12226180"/>
                  <a:gd name="connsiteY6" fmla="*/ 0 h 106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6180" h="1061884">
                    <a:moveTo>
                      <a:pt x="0" y="0"/>
                    </a:moveTo>
                    <a:lnTo>
                      <a:pt x="0" y="1061884"/>
                    </a:lnTo>
                    <a:lnTo>
                      <a:pt x="6548284" y="1061884"/>
                    </a:lnTo>
                    <a:lnTo>
                      <a:pt x="7108723" y="707922"/>
                    </a:lnTo>
                    <a:lnTo>
                      <a:pt x="12211665" y="707922"/>
                    </a:lnTo>
                    <a:lnTo>
                      <a:pt x="12226180" y="44011"/>
                    </a:lnTo>
                    <a:lnTo>
                      <a:pt x="0" y="0"/>
                    </a:lnTo>
                    <a:close/>
                  </a:path>
                </a:pathLst>
              </a:custGeom>
              <a:solidFill>
                <a:srgbClr val="2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prstClr val="white"/>
                  </a:solidFill>
                </a:endParaRPr>
              </a:p>
            </p:txBody>
          </p:sp>
          <p:cxnSp>
            <p:nvCxnSpPr>
              <p:cNvPr id="4" name="直接连接符 3"/>
              <p:cNvCxnSpPr/>
              <p:nvPr/>
            </p:nvCxnSpPr>
            <p:spPr>
              <a:xfrm>
                <a:off x="-30162" y="120650"/>
                <a:ext cx="12256276" cy="0"/>
              </a:xfrm>
              <a:prstGeom prst="line">
                <a:avLst/>
              </a:prstGeom>
              <a:ln>
                <a:solidFill>
                  <a:srgbClr val="BACBD7">
                    <a:alpha val="80000"/>
                  </a:srgb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696863" y="-34925"/>
                <a:ext cx="476644" cy="300396"/>
              </a:xfrm>
              <a:prstGeom prst="rect">
                <a:avLst/>
              </a:prstGeom>
              <a:solidFill>
                <a:srgbClr val="9DB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pic>
          <p:nvPicPr>
            <p:cNvPr id="11" name="图片 10"/>
            <p:cNvPicPr>
              <a:picLocks noChangeAspect="1"/>
            </p:cNvPicPr>
            <p:nvPr/>
          </p:nvPicPr>
          <p:blipFill>
            <a:blip r:embed="rId8"/>
            <a:stretch>
              <a:fillRect/>
            </a:stretch>
          </p:blipFill>
          <p:spPr>
            <a:xfrm>
              <a:off x="765707" y="666977"/>
              <a:ext cx="3813796" cy="278567"/>
            </a:xfrm>
            <a:prstGeom prst="rect">
              <a:avLst/>
            </a:prstGeom>
          </p:spPr>
        </p:pic>
      </p:grpSp>
      <p:sp>
        <p:nvSpPr>
          <p:cNvPr id="50" name="TextBox 13">
            <a:extLst>
              <a:ext uri="{FF2B5EF4-FFF2-40B4-BE49-F238E27FC236}">
                <a16:creationId xmlns:a16="http://schemas.microsoft.com/office/drawing/2014/main" id="{F5A72C1F-5484-052A-1B4B-6F926C149C8C}"/>
              </a:ext>
            </a:extLst>
          </p:cNvPr>
          <p:cNvSpPr txBox="1">
            <a:spLocks noChangeArrowheads="1"/>
          </p:cNvSpPr>
          <p:nvPr/>
        </p:nvSpPr>
        <p:spPr bwMode="auto">
          <a:xfrm>
            <a:off x="7496287" y="1346179"/>
            <a:ext cx="3071613" cy="1107996"/>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6600" spc="300" dirty="0">
                <a:ln w="0"/>
                <a:solidFill>
                  <a:prstClr val="white"/>
                </a:solidFill>
                <a:latin typeface="Swis721 Blk BT" panose="020B0904030502020204" pitchFamily="34" charset="0"/>
                <a:ea typeface="Yu Gothic Light" panose="020B0300000000000000" pitchFamily="34" charset="-128"/>
              </a:rPr>
              <a:t>2022</a:t>
            </a:r>
            <a:endParaRPr lang="zh-CN" altLang="en-US" sz="6600" spc="300" dirty="0">
              <a:ln w="0"/>
              <a:solidFill>
                <a:prstClr val="white"/>
              </a:solidFill>
              <a:latin typeface="Swis721 Blk BT" panose="020B0904030502020204" pitchFamily="34" charset="0"/>
              <a:ea typeface="Yu Gothic Light" panose="020B0300000000000000" pitchFamily="34" charset="-128"/>
            </a:endParaRPr>
          </a:p>
        </p:txBody>
      </p:sp>
      <p:sp>
        <p:nvSpPr>
          <p:cNvPr id="56" name="TextBox 13">
            <a:extLst>
              <a:ext uri="{FF2B5EF4-FFF2-40B4-BE49-F238E27FC236}">
                <a16:creationId xmlns:a16="http://schemas.microsoft.com/office/drawing/2014/main" id="{4EC9199A-A1F2-E8A8-4A25-3B772A5EF4ED}"/>
              </a:ext>
            </a:extLst>
          </p:cNvPr>
          <p:cNvSpPr txBox="1">
            <a:spLocks noChangeArrowheads="1"/>
          </p:cNvSpPr>
          <p:nvPr/>
        </p:nvSpPr>
        <p:spPr bwMode="auto">
          <a:xfrm>
            <a:off x="7463358" y="2318175"/>
            <a:ext cx="4646722" cy="58477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3200" spc="300" dirty="0">
                <a:ln w="0"/>
                <a:solidFill>
                  <a:prstClr val="white"/>
                </a:solidFill>
                <a:latin typeface="Swis721 Blk BT" panose="020B0904030502020204" pitchFamily="34" charset="0"/>
                <a:ea typeface="Yu Gothic Light" panose="020B0300000000000000" pitchFamily="34" charset="-128"/>
              </a:rPr>
              <a:t>AI Summer Camp</a:t>
            </a:r>
            <a:endParaRPr lang="zh-CN" altLang="en-US" sz="3200" spc="300" dirty="0">
              <a:ln w="0"/>
              <a:solidFill>
                <a:prstClr val="white"/>
              </a:solidFill>
              <a:latin typeface="Swis721 Blk BT" panose="020B0904030502020204" pitchFamily="34" charset="0"/>
              <a:ea typeface="Yu Gothic Light" panose="020B0300000000000000" pitchFamily="34" charset="-128"/>
            </a:endParaRPr>
          </a:p>
        </p:txBody>
      </p:sp>
    </p:spTree>
    <p:extLst>
      <p:ext uri="{BB962C8B-B14F-4D97-AF65-F5344CB8AC3E}">
        <p14:creationId xmlns:p14="http://schemas.microsoft.com/office/powerpoint/2010/main" val="1144160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down)">
                                      <p:cBhvr>
                                        <p:cTn id="8" dur="500"/>
                                        <p:tgtEl>
                                          <p:spTgt spid="15"/>
                                        </p:tgtEl>
                                      </p:cBhvr>
                                    </p:animEffect>
                                  </p:childTnLst>
                                </p:cTn>
                              </p:par>
                              <p:par>
                                <p:cTn id="9" presetID="22" presetClass="entr" presetSubtype="2" fill="hold" grpId="0" nodeType="withEffect">
                                  <p:stCondLst>
                                    <p:cond delay="1250"/>
                                  </p:stCondLst>
                                  <p:childTnLst>
                                    <p:set>
                                      <p:cBhvr>
                                        <p:cTn id="10" dur="1" fill="hold">
                                          <p:stCondLst>
                                            <p:cond delay="0"/>
                                          </p:stCondLst>
                                        </p:cTn>
                                        <p:tgtEl>
                                          <p:spTgt spid="91"/>
                                        </p:tgtEl>
                                        <p:attrNameLst>
                                          <p:attrName>style.visibility</p:attrName>
                                        </p:attrNameLst>
                                      </p:cBhvr>
                                      <p:to>
                                        <p:strVal val="visible"/>
                                      </p:to>
                                    </p:set>
                                    <p:animEffect transition="in" filter="wipe(right)">
                                      <p:cBhvr>
                                        <p:cTn id="11" dur="500"/>
                                        <p:tgtEl>
                                          <p:spTgt spid="91"/>
                                        </p:tgtEl>
                                      </p:cBhvr>
                                    </p:animEffect>
                                  </p:childTnLst>
                                </p:cTn>
                              </p:par>
                              <p:par>
                                <p:cTn id="12" presetID="22" presetClass="entr" presetSubtype="2" fill="hold" grpId="0" nodeType="withEffect">
                                  <p:stCondLst>
                                    <p:cond delay="1250"/>
                                  </p:stCondLst>
                                  <p:childTnLst>
                                    <p:set>
                                      <p:cBhvr>
                                        <p:cTn id="13" dur="1" fill="hold">
                                          <p:stCondLst>
                                            <p:cond delay="0"/>
                                          </p:stCondLst>
                                        </p:cTn>
                                        <p:tgtEl>
                                          <p:spTgt spid="92"/>
                                        </p:tgtEl>
                                        <p:attrNameLst>
                                          <p:attrName>style.visibility</p:attrName>
                                        </p:attrNameLst>
                                      </p:cBhvr>
                                      <p:to>
                                        <p:strVal val="visible"/>
                                      </p:to>
                                    </p:set>
                                    <p:animEffect transition="in" filter="wipe(right)">
                                      <p:cBhvr>
                                        <p:cTn id="14"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9"/>
          <p:cNvSpPr txBox="1"/>
          <p:nvPr/>
        </p:nvSpPr>
        <p:spPr bwMode="auto">
          <a:xfrm>
            <a:off x="2350790" y="157562"/>
            <a:ext cx="3232073"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业界现状与不足</a:t>
            </a:r>
          </a:p>
        </p:txBody>
      </p:sp>
      <p:sp>
        <p:nvSpPr>
          <p:cNvPr id="16" name="文本框 15">
            <a:extLst>
              <a:ext uri="{FF2B5EF4-FFF2-40B4-BE49-F238E27FC236}">
                <a16:creationId xmlns:a16="http://schemas.microsoft.com/office/drawing/2014/main" id="{7CD6F891-67F8-4644-B455-EFBBCCB46A7D}"/>
              </a:ext>
            </a:extLst>
          </p:cNvPr>
          <p:cNvSpPr txBox="1"/>
          <p:nvPr/>
        </p:nvSpPr>
        <p:spPr>
          <a:xfrm>
            <a:off x="8988789" y="4040744"/>
            <a:ext cx="2603075" cy="307737"/>
          </a:xfrm>
          <a:prstGeom prst="rect">
            <a:avLst/>
          </a:prstGeom>
          <a:noFill/>
        </p:spPr>
        <p:txBody>
          <a:bodyPr wrap="square">
            <a:spAutoFit/>
          </a:bodyPr>
          <a:lstStyle/>
          <a:p>
            <a:endParaRPr lang="zh-CN" altLang="en-US" sz="1400" b="1" dirty="0">
              <a:solidFill>
                <a:prstClr val="black"/>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F234BB3D-2582-E433-F2A1-2149A12305BF}"/>
              </a:ext>
            </a:extLst>
          </p:cNvPr>
          <p:cNvGrpSpPr/>
          <p:nvPr/>
        </p:nvGrpSpPr>
        <p:grpSpPr>
          <a:xfrm>
            <a:off x="7295500" y="945292"/>
            <a:ext cx="3840937" cy="4437962"/>
            <a:chOff x="7032700" y="946513"/>
            <a:chExt cx="3354118" cy="4437962"/>
          </a:xfrm>
        </p:grpSpPr>
        <p:sp>
          <p:nvSpPr>
            <p:cNvPr id="21" name="矩形: 圆角 20">
              <a:extLst>
                <a:ext uri="{FF2B5EF4-FFF2-40B4-BE49-F238E27FC236}">
                  <a16:creationId xmlns:a16="http://schemas.microsoft.com/office/drawing/2014/main" id="{CE043DB3-F6C5-0EFB-AADC-10B963080FF8}"/>
                </a:ext>
              </a:extLst>
            </p:cNvPr>
            <p:cNvSpPr/>
            <p:nvPr/>
          </p:nvSpPr>
          <p:spPr>
            <a:xfrm>
              <a:off x="7035313" y="946513"/>
              <a:ext cx="3351505" cy="4437962"/>
            </a:xfrm>
            <a:prstGeom prst="roundRect">
              <a:avLst>
                <a:gd name="adj" fmla="val 8858"/>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19" name="TextBox 11">
              <a:extLst>
                <a:ext uri="{FF2B5EF4-FFF2-40B4-BE49-F238E27FC236}">
                  <a16:creationId xmlns:a16="http://schemas.microsoft.com/office/drawing/2014/main" id="{14E89EC9-833E-423B-AEA5-8C983BB49380}"/>
                </a:ext>
              </a:extLst>
            </p:cNvPr>
            <p:cNvSpPr txBox="1">
              <a:spLocks noChangeArrowheads="1"/>
            </p:cNvSpPr>
            <p:nvPr/>
          </p:nvSpPr>
          <p:spPr bwMode="auto">
            <a:xfrm>
              <a:off x="7242163" y="2869399"/>
              <a:ext cx="2955423" cy="134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1400" b="1">
                  <a:solidFill>
                    <a:prstClr val="black"/>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defTabSz="914126">
                <a:lnSpc>
                  <a:spcPct val="150000"/>
                </a:lnSpc>
                <a:buClr>
                  <a:srgbClr val="0070C0"/>
                </a:buClr>
                <a:defRPr/>
              </a:pPr>
              <a:r>
                <a:rPr lang="zh-CN" altLang="en-US" dirty="0"/>
                <a:t>新能源预测模型适应性差、预测结果可信度不高等问题，也是制约当下新能源预测能力提升的主要障碍，亟需从技术和管理上进行创新突破。</a:t>
              </a:r>
            </a:p>
          </p:txBody>
        </p:sp>
        <p:sp>
          <p:nvSpPr>
            <p:cNvPr id="31" name="矩形: 圆角 30">
              <a:extLst>
                <a:ext uri="{FF2B5EF4-FFF2-40B4-BE49-F238E27FC236}">
                  <a16:creationId xmlns:a16="http://schemas.microsoft.com/office/drawing/2014/main" id="{524E79FE-03E0-4611-958C-A8E5407B1D1E}"/>
                </a:ext>
              </a:extLst>
            </p:cNvPr>
            <p:cNvSpPr/>
            <p:nvPr/>
          </p:nvSpPr>
          <p:spPr>
            <a:xfrm>
              <a:off x="8541176" y="4484042"/>
              <a:ext cx="334555" cy="94239"/>
            </a:xfrm>
            <a:prstGeom prst="roundRect">
              <a:avLst>
                <a:gd name="adj" fmla="val 50000"/>
              </a:avLst>
            </a:prstGeom>
            <a:gradFill>
              <a:gsLst>
                <a:gs pos="0">
                  <a:srgbClr val="363795"/>
                </a:gs>
                <a:gs pos="100000">
                  <a:srgbClr val="005C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2" name="文本框 25">
              <a:extLst>
                <a:ext uri="{FF2B5EF4-FFF2-40B4-BE49-F238E27FC236}">
                  <a16:creationId xmlns:a16="http://schemas.microsoft.com/office/drawing/2014/main" id="{8BDF7FEC-9603-4965-BBC7-EF4B7AA9F681}"/>
                </a:ext>
              </a:extLst>
            </p:cNvPr>
            <p:cNvSpPr txBox="1"/>
            <p:nvPr/>
          </p:nvSpPr>
          <p:spPr>
            <a:xfrm>
              <a:off x="7032700" y="4761805"/>
              <a:ext cx="3351505" cy="3692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latin typeface="微软雅黑" panose="020B0503020204020204" pitchFamily="34" charset="-122"/>
                  <a:ea typeface="微软雅黑" panose="020B0503020204020204" pitchFamily="34" charset="-122"/>
                </a:rPr>
                <a:t>模型适应性等有待提升</a:t>
              </a:r>
              <a:endParaRPr lang="en-US" altLang="zh-CN"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85481F0-476E-46E7-9427-FDDE4CA7DA72}"/>
                </a:ext>
              </a:extLst>
            </p:cNvPr>
            <p:cNvPicPr>
              <a:picLocks noChangeAspect="1"/>
            </p:cNvPicPr>
            <p:nvPr/>
          </p:nvPicPr>
          <p:blipFill>
            <a:blip r:embed="rId3"/>
            <a:stretch>
              <a:fillRect/>
            </a:stretch>
          </p:blipFill>
          <p:spPr>
            <a:xfrm>
              <a:off x="7179282" y="1196910"/>
              <a:ext cx="3018304" cy="1645208"/>
            </a:xfrm>
            <a:prstGeom prst="rect">
              <a:avLst/>
            </a:prstGeom>
          </p:spPr>
        </p:pic>
      </p:grpSp>
      <p:grpSp>
        <p:nvGrpSpPr>
          <p:cNvPr id="2" name="组合 1">
            <a:extLst>
              <a:ext uri="{FF2B5EF4-FFF2-40B4-BE49-F238E27FC236}">
                <a16:creationId xmlns:a16="http://schemas.microsoft.com/office/drawing/2014/main" id="{646DA862-18AA-9F41-93AA-C869AFD3F099}"/>
              </a:ext>
            </a:extLst>
          </p:cNvPr>
          <p:cNvGrpSpPr/>
          <p:nvPr/>
        </p:nvGrpSpPr>
        <p:grpSpPr>
          <a:xfrm>
            <a:off x="2786038" y="945292"/>
            <a:ext cx="3837945" cy="4437962"/>
            <a:chOff x="1912470" y="946513"/>
            <a:chExt cx="3351505" cy="4437962"/>
          </a:xfrm>
        </p:grpSpPr>
        <p:sp>
          <p:nvSpPr>
            <p:cNvPr id="29" name="矩形: 圆角 28">
              <a:extLst>
                <a:ext uri="{FF2B5EF4-FFF2-40B4-BE49-F238E27FC236}">
                  <a16:creationId xmlns:a16="http://schemas.microsoft.com/office/drawing/2014/main" id="{EE120312-3E5D-4750-B126-AE9D937772EA}"/>
                </a:ext>
              </a:extLst>
            </p:cNvPr>
            <p:cNvSpPr/>
            <p:nvPr/>
          </p:nvSpPr>
          <p:spPr>
            <a:xfrm>
              <a:off x="1912470" y="946513"/>
              <a:ext cx="3351505" cy="4437962"/>
            </a:xfrm>
            <a:prstGeom prst="roundRect">
              <a:avLst>
                <a:gd name="adj" fmla="val 8858"/>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30" name="TextBox 11">
              <a:extLst>
                <a:ext uri="{FF2B5EF4-FFF2-40B4-BE49-F238E27FC236}">
                  <a16:creationId xmlns:a16="http://schemas.microsoft.com/office/drawing/2014/main" id="{8108A328-0BEC-40C1-8ADF-AA7E7CD96D06}"/>
                </a:ext>
              </a:extLst>
            </p:cNvPr>
            <p:cNvSpPr txBox="1">
              <a:spLocks noChangeArrowheads="1"/>
            </p:cNvSpPr>
            <p:nvPr/>
          </p:nvSpPr>
          <p:spPr bwMode="auto">
            <a:xfrm>
              <a:off x="2095180" y="2869399"/>
              <a:ext cx="2986081" cy="134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126">
                <a:lnSpc>
                  <a:spcPct val="150000"/>
                </a:lnSpc>
                <a:buClr>
                  <a:srgbClr val="0070C0"/>
                </a:buClr>
                <a:defRPr/>
              </a:pPr>
              <a:r>
                <a:rPr lang="zh-CN" altLang="en-US" sz="1400" b="1" dirty="0">
                  <a:solidFill>
                    <a:prstClr val="black"/>
                  </a:solidFill>
                  <a:latin typeface="微软雅黑" panose="020B0503020204020204" pitchFamily="34" charset="-122"/>
                  <a:ea typeface="微软雅黑" panose="020B0503020204020204" pitchFamily="34" charset="-122"/>
                </a:rPr>
                <a:t>传统以单一算法为技术路线的新能源功率预测方法难以适应复杂多维场景下的精确预测，需要通过“开放式”预测测试解决多主体来源的先进预测算法灵活应用问题。</a:t>
              </a:r>
              <a:endParaRPr lang="zh-CN" altLang="zh-CN" sz="1400" b="1" dirty="0">
                <a:solidFill>
                  <a:prstClr val="black"/>
                </a:solidFill>
                <a:latin typeface="微软雅黑" panose="020B0503020204020204" pitchFamily="34" charset="-122"/>
                <a:ea typeface="微软雅黑" panose="020B0503020204020204" pitchFamily="34" charset="-122"/>
              </a:endParaRPr>
            </a:p>
          </p:txBody>
        </p:sp>
        <p:sp>
          <p:nvSpPr>
            <p:cNvPr id="27" name="文本框 25">
              <a:extLst>
                <a:ext uri="{FF2B5EF4-FFF2-40B4-BE49-F238E27FC236}">
                  <a16:creationId xmlns:a16="http://schemas.microsoft.com/office/drawing/2014/main" id="{02048CC7-0F9A-454A-9C76-580123FE7B9D}"/>
                </a:ext>
              </a:extLst>
            </p:cNvPr>
            <p:cNvSpPr txBox="1"/>
            <p:nvPr/>
          </p:nvSpPr>
          <p:spPr>
            <a:xfrm>
              <a:off x="1912471" y="4761805"/>
              <a:ext cx="3351504" cy="3692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latin typeface="微软雅黑" panose="020B0503020204020204" pitchFamily="34" charset="-122"/>
                  <a:ea typeface="微软雅黑" panose="020B0503020204020204" pitchFamily="34" charset="-122"/>
                </a:rPr>
                <a:t>传统算法存在缺点</a:t>
              </a:r>
              <a:endParaRPr lang="en-US" altLang="zh-CN" b="1" dirty="0">
                <a:latin typeface="微软雅黑" panose="020B0503020204020204" pitchFamily="34" charset="-122"/>
                <a:ea typeface="微软雅黑" panose="020B0503020204020204" pitchFamily="34" charset="-122"/>
              </a:endParaRPr>
            </a:p>
          </p:txBody>
        </p:sp>
        <p:sp>
          <p:nvSpPr>
            <p:cNvPr id="26" name="矩形: 圆角 25">
              <a:extLst>
                <a:ext uri="{FF2B5EF4-FFF2-40B4-BE49-F238E27FC236}">
                  <a16:creationId xmlns:a16="http://schemas.microsoft.com/office/drawing/2014/main" id="{E0AA4A92-88FB-4E3C-89F9-639EC896AC38}"/>
                </a:ext>
              </a:extLst>
            </p:cNvPr>
            <p:cNvSpPr/>
            <p:nvPr/>
          </p:nvSpPr>
          <p:spPr>
            <a:xfrm>
              <a:off x="3420942" y="4484042"/>
              <a:ext cx="334555" cy="94704"/>
            </a:xfrm>
            <a:prstGeom prst="roundRect">
              <a:avLst>
                <a:gd name="adj" fmla="val 50000"/>
              </a:avLst>
            </a:prstGeom>
            <a:gradFill>
              <a:gsLst>
                <a:gs pos="0">
                  <a:srgbClr val="363795"/>
                </a:gs>
                <a:gs pos="100000">
                  <a:srgbClr val="005C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0" name="图片 9">
              <a:extLst>
                <a:ext uri="{FF2B5EF4-FFF2-40B4-BE49-F238E27FC236}">
                  <a16:creationId xmlns:a16="http://schemas.microsoft.com/office/drawing/2014/main" id="{E42AA413-D608-4E52-A98F-2804FFFA7314}"/>
                </a:ext>
              </a:extLst>
            </p:cNvPr>
            <p:cNvPicPr>
              <a:picLocks noChangeAspect="1"/>
            </p:cNvPicPr>
            <p:nvPr/>
          </p:nvPicPr>
          <p:blipFill>
            <a:blip r:embed="rId4"/>
            <a:stretch>
              <a:fillRect/>
            </a:stretch>
          </p:blipFill>
          <p:spPr>
            <a:xfrm>
              <a:off x="2095180" y="1451942"/>
              <a:ext cx="2986081" cy="1135144"/>
            </a:xfrm>
            <a:prstGeom prst="rect">
              <a:avLst/>
            </a:prstGeom>
          </p:spPr>
        </p:pic>
      </p:grpSp>
      <p:grpSp>
        <p:nvGrpSpPr>
          <p:cNvPr id="8" name="组合 7">
            <a:extLst>
              <a:ext uri="{FF2B5EF4-FFF2-40B4-BE49-F238E27FC236}">
                <a16:creationId xmlns:a16="http://schemas.microsoft.com/office/drawing/2014/main" id="{1C315A8B-67EC-60A5-56B1-9803AFF09C11}"/>
              </a:ext>
            </a:extLst>
          </p:cNvPr>
          <p:cNvGrpSpPr/>
          <p:nvPr/>
        </p:nvGrpSpPr>
        <p:grpSpPr>
          <a:xfrm>
            <a:off x="3214886" y="5630193"/>
            <a:ext cx="7548738" cy="850017"/>
            <a:chOff x="3286894" y="5566571"/>
            <a:chExt cx="7548738" cy="850017"/>
          </a:xfrm>
        </p:grpSpPr>
        <p:sp>
          <p:nvSpPr>
            <p:cNvPr id="4" name="矩形: 圆角 3">
              <a:extLst>
                <a:ext uri="{FF2B5EF4-FFF2-40B4-BE49-F238E27FC236}">
                  <a16:creationId xmlns:a16="http://schemas.microsoft.com/office/drawing/2014/main" id="{BDBC4E73-9830-9C8A-D605-AA9910C7E78F}"/>
                </a:ext>
              </a:extLst>
            </p:cNvPr>
            <p:cNvSpPr/>
            <p:nvPr/>
          </p:nvSpPr>
          <p:spPr>
            <a:xfrm>
              <a:off x="3286894" y="5566571"/>
              <a:ext cx="7548738" cy="850017"/>
            </a:xfrm>
            <a:prstGeom prst="roundRect">
              <a:avLst>
                <a:gd name="adj" fmla="val 18839"/>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6" name="文本框 5">
              <a:extLst>
                <a:ext uri="{FF2B5EF4-FFF2-40B4-BE49-F238E27FC236}">
                  <a16:creationId xmlns:a16="http://schemas.microsoft.com/office/drawing/2014/main" id="{17FBE1DA-C7D3-281E-A132-E7EACCCEC47A}"/>
                </a:ext>
              </a:extLst>
            </p:cNvPr>
            <p:cNvSpPr txBox="1"/>
            <p:nvPr/>
          </p:nvSpPr>
          <p:spPr>
            <a:xfrm>
              <a:off x="3286894" y="5699191"/>
              <a:ext cx="7548738" cy="584775"/>
            </a:xfrm>
            <a:prstGeom prst="rect">
              <a:avLst/>
            </a:prstGeom>
            <a:noFill/>
          </p:spPr>
          <p:txBody>
            <a:bodyPr wrap="square">
              <a:spAutoFit/>
            </a:bodyPr>
            <a:lstStyle/>
            <a:p>
              <a:pPr algn="ctr"/>
              <a:r>
                <a:rPr lang="zh-CN" altLang="en-US" sz="1600" b="1" dirty="0">
                  <a:solidFill>
                    <a:srgbClr val="002060"/>
                  </a:solidFill>
                  <a:latin typeface="微软雅黑" panose="020B0503020204020204" pitchFamily="34" charset="-122"/>
                  <a:ea typeface="微软雅黑" panose="020B0503020204020204" pitchFamily="34" charset="-122"/>
                </a:rPr>
                <a:t>构建以新能源为主体的新型电力系统</a:t>
              </a:r>
              <a:endParaRPr lang="en-US" altLang="zh-CN" sz="1600" b="1" dirty="0">
                <a:solidFill>
                  <a:srgbClr val="002060"/>
                </a:solidFill>
                <a:latin typeface="微软雅黑" panose="020B0503020204020204" pitchFamily="34" charset="-122"/>
                <a:ea typeface="微软雅黑" panose="020B0503020204020204" pitchFamily="34" charset="-122"/>
              </a:endParaRPr>
            </a:p>
            <a:p>
              <a:pPr algn="ctr"/>
              <a:r>
                <a:rPr lang="zh-CN" altLang="en-US" sz="1600" b="1" dirty="0">
                  <a:solidFill>
                    <a:srgbClr val="002060"/>
                  </a:solidFill>
                  <a:latin typeface="微软雅黑" panose="020B0503020204020204" pitchFamily="34" charset="-122"/>
                  <a:ea typeface="微软雅黑" panose="020B0503020204020204" pitchFamily="34" charset="-122"/>
                </a:rPr>
                <a:t>迫切需要从全网统筹的角度对新能源功率进行更加精确化的预测</a:t>
              </a:r>
              <a:endParaRPr lang="zh-CN" altLang="en-US" sz="1600" dirty="0">
                <a:solidFill>
                  <a:srgbClr val="002060"/>
                </a:solidFill>
              </a:endParaRPr>
            </a:p>
          </p:txBody>
        </p:sp>
      </p:grpSp>
    </p:spTree>
    <p:extLst>
      <p:ext uri="{BB962C8B-B14F-4D97-AF65-F5344CB8AC3E}">
        <p14:creationId xmlns:p14="http://schemas.microsoft.com/office/powerpoint/2010/main" val="592608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9"/>
          <p:cNvSpPr txBox="1"/>
          <p:nvPr/>
        </p:nvSpPr>
        <p:spPr bwMode="auto">
          <a:xfrm>
            <a:off x="2350790" y="157562"/>
            <a:ext cx="3232073"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业界现状与不足</a:t>
            </a:r>
          </a:p>
        </p:txBody>
      </p:sp>
      <p:grpSp>
        <p:nvGrpSpPr>
          <p:cNvPr id="22" name="组合 21">
            <a:extLst>
              <a:ext uri="{FF2B5EF4-FFF2-40B4-BE49-F238E27FC236}">
                <a16:creationId xmlns:a16="http://schemas.microsoft.com/office/drawing/2014/main" id="{6E38EF09-4702-983B-A23B-61B76FA74636}"/>
              </a:ext>
            </a:extLst>
          </p:cNvPr>
          <p:cNvGrpSpPr/>
          <p:nvPr/>
        </p:nvGrpSpPr>
        <p:grpSpPr>
          <a:xfrm>
            <a:off x="2710830" y="939502"/>
            <a:ext cx="8138262" cy="4209776"/>
            <a:chOff x="2494806" y="981522"/>
            <a:chExt cx="8138262" cy="4209776"/>
          </a:xfrm>
        </p:grpSpPr>
        <p:pic>
          <p:nvPicPr>
            <p:cNvPr id="9" name="图片 8">
              <a:extLst>
                <a:ext uri="{FF2B5EF4-FFF2-40B4-BE49-F238E27FC236}">
                  <a16:creationId xmlns:a16="http://schemas.microsoft.com/office/drawing/2014/main" id="{B76AD95A-F9A8-A8ED-C5BE-146BECDDB5A2}"/>
                </a:ext>
              </a:extLst>
            </p:cNvPr>
            <p:cNvPicPr>
              <a:picLocks noChangeAspect="1"/>
            </p:cNvPicPr>
            <p:nvPr/>
          </p:nvPicPr>
          <p:blipFill rotWithShape="1">
            <a:blip r:embed="rId3"/>
            <a:srcRect t="36733"/>
            <a:stretch/>
          </p:blipFill>
          <p:spPr>
            <a:xfrm>
              <a:off x="2494806" y="981522"/>
              <a:ext cx="3960440" cy="2049536"/>
            </a:xfrm>
            <a:prstGeom prst="roundRect">
              <a:avLst/>
            </a:prstGeom>
            <a:effectLst>
              <a:outerShdw blurRad="63500" sx="102000" sy="102000" algn="ctr" rotWithShape="0">
                <a:prstClr val="black">
                  <a:alpha val="40000"/>
                </a:prstClr>
              </a:outerShdw>
            </a:effectLst>
          </p:spPr>
        </p:pic>
        <p:pic>
          <p:nvPicPr>
            <p:cNvPr id="11" name="图片 10">
              <a:extLst>
                <a:ext uri="{FF2B5EF4-FFF2-40B4-BE49-F238E27FC236}">
                  <a16:creationId xmlns:a16="http://schemas.microsoft.com/office/drawing/2014/main" id="{6051AE6B-3EA1-BC49-A28D-467D5B1B28CC}"/>
                </a:ext>
              </a:extLst>
            </p:cNvPr>
            <p:cNvPicPr>
              <a:picLocks noChangeAspect="1"/>
            </p:cNvPicPr>
            <p:nvPr/>
          </p:nvPicPr>
          <p:blipFill rotWithShape="1">
            <a:blip r:embed="rId4"/>
            <a:srcRect t="36733"/>
            <a:stretch/>
          </p:blipFill>
          <p:spPr>
            <a:xfrm>
              <a:off x="6671270" y="981522"/>
              <a:ext cx="3960439" cy="2049536"/>
            </a:xfrm>
            <a:prstGeom prst="roundRect">
              <a:avLst/>
            </a:prstGeom>
            <a:effectLst>
              <a:outerShdw blurRad="63500" sx="102000" sy="102000" algn="ctr" rotWithShape="0">
                <a:prstClr val="black">
                  <a:alpha val="40000"/>
                </a:prstClr>
              </a:outerShdw>
            </a:effectLst>
          </p:spPr>
        </p:pic>
        <p:pic>
          <p:nvPicPr>
            <p:cNvPr id="12" name="图片 11">
              <a:extLst>
                <a:ext uri="{FF2B5EF4-FFF2-40B4-BE49-F238E27FC236}">
                  <a16:creationId xmlns:a16="http://schemas.microsoft.com/office/drawing/2014/main" id="{9AB9CAE9-6DBF-C91B-0067-A1847CCFA1D5}"/>
                </a:ext>
              </a:extLst>
            </p:cNvPr>
            <p:cNvPicPr>
              <a:picLocks noChangeAspect="1"/>
            </p:cNvPicPr>
            <p:nvPr/>
          </p:nvPicPr>
          <p:blipFill rotWithShape="1">
            <a:blip r:embed="rId5"/>
            <a:srcRect t="36733"/>
            <a:stretch/>
          </p:blipFill>
          <p:spPr>
            <a:xfrm>
              <a:off x="2495419" y="3141762"/>
              <a:ext cx="3959827" cy="2049536"/>
            </a:xfrm>
            <a:prstGeom prst="roundRect">
              <a:avLst/>
            </a:prstGeom>
            <a:effectLst>
              <a:outerShdw blurRad="63500" sx="102000" sy="102000" algn="ctr" rotWithShape="0">
                <a:prstClr val="black">
                  <a:alpha val="40000"/>
                </a:prstClr>
              </a:outerShdw>
            </a:effectLst>
          </p:spPr>
        </p:pic>
        <p:pic>
          <p:nvPicPr>
            <p:cNvPr id="13" name="图片 12">
              <a:extLst>
                <a:ext uri="{FF2B5EF4-FFF2-40B4-BE49-F238E27FC236}">
                  <a16:creationId xmlns:a16="http://schemas.microsoft.com/office/drawing/2014/main" id="{18CB6432-DF67-163B-D7AC-6247CEBEC568}"/>
                </a:ext>
              </a:extLst>
            </p:cNvPr>
            <p:cNvPicPr>
              <a:picLocks noChangeAspect="1"/>
            </p:cNvPicPr>
            <p:nvPr/>
          </p:nvPicPr>
          <p:blipFill rotWithShape="1">
            <a:blip r:embed="rId6"/>
            <a:srcRect t="10912"/>
            <a:stretch/>
          </p:blipFill>
          <p:spPr>
            <a:xfrm>
              <a:off x="6671270" y="3141762"/>
              <a:ext cx="3961798" cy="2049536"/>
            </a:xfrm>
            <a:prstGeom prst="roundRect">
              <a:avLst/>
            </a:prstGeom>
            <a:effectLst>
              <a:outerShdw blurRad="63500" sx="102000" sy="102000" algn="ctr" rotWithShape="0">
                <a:prstClr val="black">
                  <a:alpha val="40000"/>
                </a:prstClr>
              </a:outerShdw>
            </a:effectLst>
          </p:spPr>
        </p:pic>
      </p:grpSp>
      <p:sp>
        <p:nvSpPr>
          <p:cNvPr id="23" name="矩形: 圆角 22">
            <a:extLst>
              <a:ext uri="{FF2B5EF4-FFF2-40B4-BE49-F238E27FC236}">
                <a16:creationId xmlns:a16="http://schemas.microsoft.com/office/drawing/2014/main" id="{FB87696B-D621-8E05-B963-DF7D35AA37CB}"/>
              </a:ext>
            </a:extLst>
          </p:cNvPr>
          <p:cNvSpPr/>
          <p:nvPr/>
        </p:nvSpPr>
        <p:spPr>
          <a:xfrm>
            <a:off x="2710830" y="939502"/>
            <a:ext cx="8136903" cy="4209776"/>
          </a:xfrm>
          <a:prstGeom prst="roundRect">
            <a:avLst>
              <a:gd name="adj" fmla="val 7791"/>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TextBox 11">
            <a:extLst>
              <a:ext uri="{FF2B5EF4-FFF2-40B4-BE49-F238E27FC236}">
                <a16:creationId xmlns:a16="http://schemas.microsoft.com/office/drawing/2014/main" id="{6BA40BB4-230E-20AF-8710-E1452B3C2C48}"/>
              </a:ext>
            </a:extLst>
          </p:cNvPr>
          <p:cNvSpPr txBox="1">
            <a:spLocks noChangeArrowheads="1"/>
          </p:cNvSpPr>
          <p:nvPr/>
        </p:nvSpPr>
        <p:spPr bwMode="auto">
          <a:xfrm>
            <a:off x="3248013" y="2454789"/>
            <a:ext cx="7031213"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a:lnSpc>
                <a:spcPct val="150000"/>
              </a:lnSpc>
              <a:buClr>
                <a:srgbClr val="0070C0"/>
              </a:buClr>
              <a:defRPr/>
            </a:pP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自</a:t>
            </a:r>
            <a:r>
              <a:rPr lang="en-US" altLang="zh-CN" sz="1800" b="1" dirty="0">
                <a:solidFill>
                  <a:schemeClr val="bg1">
                    <a:lumMod val="95000"/>
                  </a:schemeClr>
                </a:solidFill>
                <a:latin typeface="微软雅黑" panose="020B0503020204020204" pitchFamily="34" charset="-122"/>
                <a:ea typeface="微软雅黑" panose="020B0503020204020204" pitchFamily="34" charset="-122"/>
              </a:rPr>
              <a:t>2019</a:t>
            </a:r>
            <a:r>
              <a:rPr lang="zh-CN" altLang="en-US" sz="1800" b="1" dirty="0">
                <a:solidFill>
                  <a:schemeClr val="bg1">
                    <a:lumMod val="95000"/>
                  </a:schemeClr>
                </a:solidFill>
                <a:latin typeface="微软雅黑" panose="020B0503020204020204" pitchFamily="34" charset="-122"/>
                <a:ea typeface="微软雅黑" panose="020B0503020204020204" pitchFamily="34" charset="-122"/>
              </a:rPr>
              <a:t>年以来，不断有新的新能源多时空尺度发电预测平台建成投运，新能源多时空尺度精确预测技术招标公告也时有出现，各方论坛也正聚焦于这一技术。</a:t>
            </a:r>
            <a:endParaRPr lang="zh-CN" altLang="zh-CN" sz="1800"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C6AE5167-62F7-0BA7-547F-3CB92C3A80C5}"/>
              </a:ext>
            </a:extLst>
          </p:cNvPr>
          <p:cNvGrpSpPr/>
          <p:nvPr/>
        </p:nvGrpSpPr>
        <p:grpSpPr>
          <a:xfrm>
            <a:off x="3004912" y="5479925"/>
            <a:ext cx="7548738" cy="850017"/>
            <a:chOff x="3286894" y="5566571"/>
            <a:chExt cx="7548738" cy="850017"/>
          </a:xfrm>
        </p:grpSpPr>
        <p:sp>
          <p:nvSpPr>
            <p:cNvPr id="25" name="矩形: 圆角 24">
              <a:extLst>
                <a:ext uri="{FF2B5EF4-FFF2-40B4-BE49-F238E27FC236}">
                  <a16:creationId xmlns:a16="http://schemas.microsoft.com/office/drawing/2014/main" id="{B41D6906-8DED-C020-A0B3-8B22AC38255B}"/>
                </a:ext>
              </a:extLst>
            </p:cNvPr>
            <p:cNvSpPr/>
            <p:nvPr/>
          </p:nvSpPr>
          <p:spPr>
            <a:xfrm>
              <a:off x="3286894" y="5566571"/>
              <a:ext cx="7548738" cy="850017"/>
            </a:xfrm>
            <a:prstGeom prst="roundRect">
              <a:avLst>
                <a:gd name="adj" fmla="val 18839"/>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28" name="文本框 27">
              <a:extLst>
                <a:ext uri="{FF2B5EF4-FFF2-40B4-BE49-F238E27FC236}">
                  <a16:creationId xmlns:a16="http://schemas.microsoft.com/office/drawing/2014/main" id="{616EF7CF-5DAA-8B29-40C8-7D4B279D4910}"/>
                </a:ext>
              </a:extLst>
            </p:cNvPr>
            <p:cNvSpPr txBox="1"/>
            <p:nvPr/>
          </p:nvSpPr>
          <p:spPr>
            <a:xfrm>
              <a:off x="3286894" y="5699191"/>
              <a:ext cx="7548738" cy="584775"/>
            </a:xfrm>
            <a:prstGeom prst="rect">
              <a:avLst/>
            </a:prstGeom>
            <a:noFill/>
          </p:spPr>
          <p:txBody>
            <a:bodyPr wrap="square">
              <a:spAutoFit/>
            </a:bodyPr>
            <a:lstStyle/>
            <a:p>
              <a:pPr algn="ctr"/>
              <a:r>
                <a:rPr lang="zh-CN" altLang="en-US" sz="1600" b="1" dirty="0">
                  <a:solidFill>
                    <a:srgbClr val="002060"/>
                  </a:solidFill>
                  <a:latin typeface="微软雅黑" panose="020B0503020204020204" pitchFamily="34" charset="-122"/>
                  <a:ea typeface="微软雅黑" panose="020B0503020204020204" pitchFamily="34" charset="-122"/>
                </a:rPr>
                <a:t>由此可见，在全面推进构建新型电力系统的趋势下，新能源多时空尺度预测技术正成为</a:t>
              </a:r>
              <a:r>
                <a:rPr lang="zh-CN" altLang="en-US" sz="1600" b="1" dirty="0">
                  <a:solidFill>
                    <a:srgbClr val="C00000"/>
                  </a:solidFill>
                  <a:latin typeface="微软雅黑" panose="020B0503020204020204" pitchFamily="34" charset="-122"/>
                  <a:ea typeface="微软雅黑" panose="020B0503020204020204" pitchFamily="34" charset="-122"/>
                </a:rPr>
                <a:t>行业热点</a:t>
              </a:r>
              <a:r>
                <a:rPr lang="zh-CN" altLang="en-US" sz="1600" b="1" dirty="0">
                  <a:solidFill>
                    <a:srgbClr val="002060"/>
                  </a:solidFill>
                  <a:latin typeface="微软雅黑" panose="020B0503020204020204" pitchFamily="34" charset="-122"/>
                  <a:ea typeface="微软雅黑" panose="020B0503020204020204" pitchFamily="34" charset="-122"/>
                </a:rPr>
                <a:t>，也成为了我们现在</a:t>
              </a:r>
              <a:r>
                <a:rPr lang="zh-CN" altLang="en-US" sz="1600" b="1" dirty="0">
                  <a:solidFill>
                    <a:srgbClr val="C00000"/>
                  </a:solidFill>
                  <a:latin typeface="微软雅黑" panose="020B0503020204020204" pitchFamily="34" charset="-122"/>
                  <a:ea typeface="微软雅黑" panose="020B0503020204020204" pitchFamily="34" charset="-122"/>
                </a:rPr>
                <a:t>急需解决的问题</a:t>
              </a:r>
              <a:r>
                <a:rPr lang="zh-CN" altLang="en-US" sz="1600" b="1" dirty="0">
                  <a:solidFill>
                    <a:srgbClr val="00206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641601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9"/>
          <p:cNvSpPr txBox="1"/>
          <p:nvPr/>
        </p:nvSpPr>
        <p:spPr bwMode="auto">
          <a:xfrm>
            <a:off x="2350790" y="157562"/>
            <a:ext cx="3232073"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项目目标</a:t>
            </a:r>
          </a:p>
        </p:txBody>
      </p:sp>
      <p:grpSp>
        <p:nvGrpSpPr>
          <p:cNvPr id="29" name="组合 28">
            <a:extLst>
              <a:ext uri="{FF2B5EF4-FFF2-40B4-BE49-F238E27FC236}">
                <a16:creationId xmlns:a16="http://schemas.microsoft.com/office/drawing/2014/main" id="{8F89AE37-6FA2-114B-828B-3B24FC197AE5}"/>
              </a:ext>
            </a:extLst>
          </p:cNvPr>
          <p:cNvGrpSpPr/>
          <p:nvPr/>
        </p:nvGrpSpPr>
        <p:grpSpPr>
          <a:xfrm>
            <a:off x="2638822" y="2755597"/>
            <a:ext cx="8711898" cy="1405481"/>
            <a:chOff x="2782838" y="2493690"/>
            <a:chExt cx="8711898" cy="1492202"/>
          </a:xfrm>
        </p:grpSpPr>
        <p:grpSp>
          <p:nvGrpSpPr>
            <p:cNvPr id="2" name="组合 1">
              <a:extLst>
                <a:ext uri="{FF2B5EF4-FFF2-40B4-BE49-F238E27FC236}">
                  <a16:creationId xmlns:a16="http://schemas.microsoft.com/office/drawing/2014/main" id="{D10F009D-4988-13ED-A0D8-1792EEA6924E}"/>
                </a:ext>
              </a:extLst>
            </p:cNvPr>
            <p:cNvGrpSpPr/>
            <p:nvPr/>
          </p:nvGrpSpPr>
          <p:grpSpPr>
            <a:xfrm>
              <a:off x="2782838" y="2493690"/>
              <a:ext cx="8711898" cy="1492202"/>
              <a:chOff x="2654300" y="1247775"/>
              <a:chExt cx="6643688" cy="1343025"/>
            </a:xfrm>
          </p:grpSpPr>
          <p:sp>
            <p:nvSpPr>
              <p:cNvPr id="4" name="Rectangle 7">
                <a:extLst>
                  <a:ext uri="{FF2B5EF4-FFF2-40B4-BE49-F238E27FC236}">
                    <a16:creationId xmlns:a16="http://schemas.microsoft.com/office/drawing/2014/main" id="{11735933-972F-1486-67DE-76E663E9E1AC}"/>
                  </a:ext>
                </a:extLst>
              </p:cNvPr>
              <p:cNvSpPr>
                <a:spLocks noChangeArrowheads="1"/>
              </p:cNvSpPr>
              <p:nvPr/>
            </p:nvSpPr>
            <p:spPr bwMode="auto">
              <a:xfrm>
                <a:off x="2654300" y="1247775"/>
                <a:ext cx="1336675" cy="1343025"/>
              </a:xfrm>
              <a:prstGeom prst="rect">
                <a:avLst/>
              </a:prstGeom>
              <a:solidFill>
                <a:srgbClr val="9DB3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5" name="Rectangle 8">
                <a:extLst>
                  <a:ext uri="{FF2B5EF4-FFF2-40B4-BE49-F238E27FC236}">
                    <a16:creationId xmlns:a16="http://schemas.microsoft.com/office/drawing/2014/main" id="{329EB37F-DF29-E3ED-FF01-AFF5024C4E03}"/>
                  </a:ext>
                </a:extLst>
              </p:cNvPr>
              <p:cNvSpPr>
                <a:spLocks noChangeArrowheads="1"/>
              </p:cNvSpPr>
              <p:nvPr/>
            </p:nvSpPr>
            <p:spPr bwMode="auto">
              <a:xfrm>
                <a:off x="3990975" y="1247775"/>
                <a:ext cx="1336675" cy="1343025"/>
              </a:xfrm>
              <a:prstGeom prst="rect">
                <a:avLst/>
              </a:prstGeom>
              <a:solidFill>
                <a:srgbClr val="3148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6" name="Rectangle 9">
                <a:extLst>
                  <a:ext uri="{FF2B5EF4-FFF2-40B4-BE49-F238E27FC236}">
                    <a16:creationId xmlns:a16="http://schemas.microsoft.com/office/drawing/2014/main" id="{BEF5F23F-A119-B900-B12A-B7B4F94EE909}"/>
                  </a:ext>
                </a:extLst>
              </p:cNvPr>
              <p:cNvSpPr>
                <a:spLocks noChangeArrowheads="1"/>
              </p:cNvSpPr>
              <p:nvPr/>
            </p:nvSpPr>
            <p:spPr bwMode="auto">
              <a:xfrm>
                <a:off x="5327650" y="1247775"/>
                <a:ext cx="1333500" cy="1343025"/>
              </a:xfrm>
              <a:prstGeom prst="rect">
                <a:avLst/>
              </a:prstGeom>
              <a:solidFill>
                <a:srgbClr val="9DB3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7" name="Rectangle 10">
                <a:extLst>
                  <a:ext uri="{FF2B5EF4-FFF2-40B4-BE49-F238E27FC236}">
                    <a16:creationId xmlns:a16="http://schemas.microsoft.com/office/drawing/2014/main" id="{CF695E45-A84B-1351-333F-015B4385AB87}"/>
                  </a:ext>
                </a:extLst>
              </p:cNvPr>
              <p:cNvSpPr>
                <a:spLocks noChangeArrowheads="1"/>
              </p:cNvSpPr>
              <p:nvPr/>
            </p:nvSpPr>
            <p:spPr bwMode="auto">
              <a:xfrm>
                <a:off x="6643688" y="1247775"/>
                <a:ext cx="1336675" cy="1343025"/>
              </a:xfrm>
              <a:prstGeom prst="rect">
                <a:avLst/>
              </a:prstGeom>
              <a:solidFill>
                <a:srgbClr val="2739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sp>
            <p:nvSpPr>
              <p:cNvPr id="8" name="Rectangle 11">
                <a:extLst>
                  <a:ext uri="{FF2B5EF4-FFF2-40B4-BE49-F238E27FC236}">
                    <a16:creationId xmlns:a16="http://schemas.microsoft.com/office/drawing/2014/main" id="{D38702B3-EA0E-6DB1-EFC6-F757A0FA803C}"/>
                  </a:ext>
                </a:extLst>
              </p:cNvPr>
              <p:cNvSpPr>
                <a:spLocks noChangeArrowheads="1"/>
              </p:cNvSpPr>
              <p:nvPr/>
            </p:nvSpPr>
            <p:spPr bwMode="auto">
              <a:xfrm>
                <a:off x="7961313" y="1247775"/>
                <a:ext cx="1336675" cy="1343025"/>
              </a:xfrm>
              <a:prstGeom prst="rect">
                <a:avLst/>
              </a:prstGeom>
              <a:solidFill>
                <a:srgbClr val="9DB3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sz="1800">
                  <a:solidFill>
                    <a:prstClr val="black"/>
                  </a:solidFill>
                </a:endParaRPr>
              </a:p>
            </p:txBody>
          </p:sp>
        </p:grpSp>
        <p:grpSp>
          <p:nvGrpSpPr>
            <p:cNvPr id="14" name="组合 13">
              <a:extLst>
                <a:ext uri="{FF2B5EF4-FFF2-40B4-BE49-F238E27FC236}">
                  <a16:creationId xmlns:a16="http://schemas.microsoft.com/office/drawing/2014/main" id="{E24229C6-F8EC-B916-3FB4-5F6CBCB0A089}"/>
                </a:ext>
              </a:extLst>
            </p:cNvPr>
            <p:cNvGrpSpPr/>
            <p:nvPr/>
          </p:nvGrpSpPr>
          <p:grpSpPr>
            <a:xfrm>
              <a:off x="5131217" y="2934181"/>
              <a:ext cx="704757" cy="531407"/>
              <a:chOff x="2236788" y="1865312"/>
              <a:chExt cx="528637" cy="398463"/>
            </a:xfrm>
            <a:solidFill>
              <a:schemeClr val="bg1"/>
            </a:solidFill>
          </p:grpSpPr>
          <p:sp>
            <p:nvSpPr>
              <p:cNvPr id="15" name="Freeform 10">
                <a:extLst>
                  <a:ext uri="{FF2B5EF4-FFF2-40B4-BE49-F238E27FC236}">
                    <a16:creationId xmlns:a16="http://schemas.microsoft.com/office/drawing/2014/main" id="{4F5700B7-0436-6D09-6CC0-0D35365BAE74}"/>
                  </a:ext>
                </a:extLst>
              </p:cNvPr>
              <p:cNvSpPr>
                <a:spLocks/>
              </p:cNvSpPr>
              <p:nvPr/>
            </p:nvSpPr>
            <p:spPr bwMode="auto">
              <a:xfrm>
                <a:off x="2251075" y="2005012"/>
                <a:ext cx="514350" cy="258763"/>
              </a:xfrm>
              <a:custGeom>
                <a:avLst/>
                <a:gdLst>
                  <a:gd name="T0" fmla="*/ 324 w 324"/>
                  <a:gd name="T1" fmla="*/ 0 h 163"/>
                  <a:gd name="T2" fmla="*/ 270 w 324"/>
                  <a:gd name="T3" fmla="*/ 163 h 163"/>
                  <a:gd name="T4" fmla="*/ 0 w 324"/>
                  <a:gd name="T5" fmla="*/ 163 h 163"/>
                  <a:gd name="T6" fmla="*/ 54 w 324"/>
                  <a:gd name="T7" fmla="*/ 0 h 163"/>
                  <a:gd name="T8" fmla="*/ 324 w 324"/>
                  <a:gd name="T9" fmla="*/ 0 h 163"/>
                </a:gdLst>
                <a:ahLst/>
                <a:cxnLst>
                  <a:cxn ang="0">
                    <a:pos x="T0" y="T1"/>
                  </a:cxn>
                  <a:cxn ang="0">
                    <a:pos x="T2" y="T3"/>
                  </a:cxn>
                  <a:cxn ang="0">
                    <a:pos x="T4" y="T5"/>
                  </a:cxn>
                  <a:cxn ang="0">
                    <a:pos x="T6" y="T7"/>
                  </a:cxn>
                  <a:cxn ang="0">
                    <a:pos x="T8" y="T9"/>
                  </a:cxn>
                </a:cxnLst>
                <a:rect l="0" t="0" r="r" b="b"/>
                <a:pathLst>
                  <a:path w="324" h="163">
                    <a:moveTo>
                      <a:pt x="324" y="0"/>
                    </a:moveTo>
                    <a:lnTo>
                      <a:pt x="270" y="163"/>
                    </a:lnTo>
                    <a:lnTo>
                      <a:pt x="0" y="163"/>
                    </a:lnTo>
                    <a:lnTo>
                      <a:pt x="54" y="0"/>
                    </a:lnTo>
                    <a:lnTo>
                      <a:pt x="324" y="0"/>
                    </a:lnTo>
                    <a:close/>
                  </a:path>
                </a:pathLst>
              </a:custGeom>
              <a:grpFill/>
              <a:ln>
                <a:noFill/>
              </a:ln>
            </p:spPr>
            <p:txBody>
              <a:bodyPr vert="horz" wrap="square" lIns="121920" tIns="60960" rIns="121920" bIns="60960" numCol="1" anchor="t" anchorCtr="0" compatLnSpc="1">
                <a:prstTxWarp prst="textNoShape">
                  <a:avLst/>
                </a:prstTxWarp>
              </a:bodyPr>
              <a:lstStyle/>
              <a:p>
                <a:pPr defTabSz="914377"/>
                <a:endParaRPr lang="zh-CN" altLang="en-US" sz="1800">
                  <a:solidFill>
                    <a:prstClr val="black"/>
                  </a:solidFill>
                </a:endParaRPr>
              </a:p>
            </p:txBody>
          </p:sp>
          <p:sp>
            <p:nvSpPr>
              <p:cNvPr id="16" name="Freeform 11">
                <a:extLst>
                  <a:ext uri="{FF2B5EF4-FFF2-40B4-BE49-F238E27FC236}">
                    <a16:creationId xmlns:a16="http://schemas.microsoft.com/office/drawing/2014/main" id="{313854DB-C861-7362-7D75-1AF8B033DF2A}"/>
                  </a:ext>
                </a:extLst>
              </p:cNvPr>
              <p:cNvSpPr>
                <a:spLocks/>
              </p:cNvSpPr>
              <p:nvPr/>
            </p:nvSpPr>
            <p:spPr bwMode="auto">
              <a:xfrm>
                <a:off x="2251075" y="2005012"/>
                <a:ext cx="514350" cy="258763"/>
              </a:xfrm>
              <a:custGeom>
                <a:avLst/>
                <a:gdLst>
                  <a:gd name="T0" fmla="*/ 324 w 324"/>
                  <a:gd name="T1" fmla="*/ 0 h 163"/>
                  <a:gd name="T2" fmla="*/ 270 w 324"/>
                  <a:gd name="T3" fmla="*/ 163 h 163"/>
                  <a:gd name="T4" fmla="*/ 0 w 324"/>
                  <a:gd name="T5" fmla="*/ 163 h 163"/>
                  <a:gd name="T6" fmla="*/ 54 w 324"/>
                  <a:gd name="T7" fmla="*/ 0 h 163"/>
                  <a:gd name="T8" fmla="*/ 324 w 324"/>
                  <a:gd name="T9" fmla="*/ 0 h 163"/>
                </a:gdLst>
                <a:ahLst/>
                <a:cxnLst>
                  <a:cxn ang="0">
                    <a:pos x="T0" y="T1"/>
                  </a:cxn>
                  <a:cxn ang="0">
                    <a:pos x="T2" y="T3"/>
                  </a:cxn>
                  <a:cxn ang="0">
                    <a:pos x="T4" y="T5"/>
                  </a:cxn>
                  <a:cxn ang="0">
                    <a:pos x="T6" y="T7"/>
                  </a:cxn>
                  <a:cxn ang="0">
                    <a:pos x="T8" y="T9"/>
                  </a:cxn>
                </a:cxnLst>
                <a:rect l="0" t="0" r="r" b="b"/>
                <a:pathLst>
                  <a:path w="324" h="163">
                    <a:moveTo>
                      <a:pt x="324" y="0"/>
                    </a:moveTo>
                    <a:lnTo>
                      <a:pt x="270" y="163"/>
                    </a:lnTo>
                    <a:lnTo>
                      <a:pt x="0" y="163"/>
                    </a:lnTo>
                    <a:lnTo>
                      <a:pt x="54" y="0"/>
                    </a:lnTo>
                    <a:lnTo>
                      <a:pt x="324"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endParaRPr>
              </a:p>
            </p:txBody>
          </p:sp>
          <p:sp>
            <p:nvSpPr>
              <p:cNvPr id="18" name="Freeform 12">
                <a:extLst>
                  <a:ext uri="{FF2B5EF4-FFF2-40B4-BE49-F238E27FC236}">
                    <a16:creationId xmlns:a16="http://schemas.microsoft.com/office/drawing/2014/main" id="{158F518C-C2F1-7262-9560-28FC2D6D200A}"/>
                  </a:ext>
                </a:extLst>
              </p:cNvPr>
              <p:cNvSpPr>
                <a:spLocks/>
              </p:cNvSpPr>
              <p:nvPr/>
            </p:nvSpPr>
            <p:spPr bwMode="auto">
              <a:xfrm>
                <a:off x="2236788" y="1865312"/>
                <a:ext cx="449262" cy="338138"/>
              </a:xfrm>
              <a:custGeom>
                <a:avLst/>
                <a:gdLst>
                  <a:gd name="T0" fmla="*/ 44 w 283"/>
                  <a:gd name="T1" fmla="*/ 81 h 213"/>
                  <a:gd name="T2" fmla="*/ 49 w 283"/>
                  <a:gd name="T3" fmla="*/ 71 h 213"/>
                  <a:gd name="T4" fmla="*/ 59 w 283"/>
                  <a:gd name="T5" fmla="*/ 71 h 213"/>
                  <a:gd name="T6" fmla="*/ 283 w 283"/>
                  <a:gd name="T7" fmla="*/ 71 h 213"/>
                  <a:gd name="T8" fmla="*/ 283 w 283"/>
                  <a:gd name="T9" fmla="*/ 43 h 213"/>
                  <a:gd name="T10" fmla="*/ 184 w 283"/>
                  <a:gd name="T11" fmla="*/ 43 h 213"/>
                  <a:gd name="T12" fmla="*/ 149 w 283"/>
                  <a:gd name="T13" fmla="*/ 0 h 213"/>
                  <a:gd name="T14" fmla="*/ 18 w 283"/>
                  <a:gd name="T15" fmla="*/ 0 h 213"/>
                  <a:gd name="T16" fmla="*/ 0 w 283"/>
                  <a:gd name="T17" fmla="*/ 43 h 213"/>
                  <a:gd name="T18" fmla="*/ 0 w 283"/>
                  <a:gd name="T19" fmla="*/ 213 h 213"/>
                  <a:gd name="T20" fmla="*/ 44 w 283"/>
                  <a:gd name="T21" fmla="*/ 8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213">
                    <a:moveTo>
                      <a:pt x="44" y="81"/>
                    </a:moveTo>
                    <a:lnTo>
                      <a:pt x="49" y="71"/>
                    </a:lnTo>
                    <a:lnTo>
                      <a:pt x="59" y="71"/>
                    </a:lnTo>
                    <a:lnTo>
                      <a:pt x="283" y="71"/>
                    </a:lnTo>
                    <a:lnTo>
                      <a:pt x="283" y="43"/>
                    </a:lnTo>
                    <a:lnTo>
                      <a:pt x="184" y="43"/>
                    </a:lnTo>
                    <a:lnTo>
                      <a:pt x="149" y="0"/>
                    </a:lnTo>
                    <a:lnTo>
                      <a:pt x="18" y="0"/>
                    </a:lnTo>
                    <a:lnTo>
                      <a:pt x="0" y="43"/>
                    </a:lnTo>
                    <a:lnTo>
                      <a:pt x="0" y="213"/>
                    </a:lnTo>
                    <a:lnTo>
                      <a:pt x="44" y="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endParaRPr>
              </a:p>
            </p:txBody>
          </p:sp>
        </p:grpSp>
        <p:sp>
          <p:nvSpPr>
            <p:cNvPr id="19" name="Freeform 5">
              <a:extLst>
                <a:ext uri="{FF2B5EF4-FFF2-40B4-BE49-F238E27FC236}">
                  <a16:creationId xmlns:a16="http://schemas.microsoft.com/office/drawing/2014/main" id="{CBFCCF39-2AD6-FD6C-CD66-9FF324F6C9C6}"/>
                </a:ext>
              </a:extLst>
            </p:cNvPr>
            <p:cNvSpPr>
              <a:spLocks noEditPoints="1"/>
            </p:cNvSpPr>
            <p:nvPr/>
          </p:nvSpPr>
          <p:spPr bwMode="auto">
            <a:xfrm>
              <a:off x="8624962" y="2906338"/>
              <a:ext cx="664546" cy="692311"/>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endParaRPr>
            </a:p>
          </p:txBody>
        </p:sp>
        <p:sp>
          <p:nvSpPr>
            <p:cNvPr id="21" name="Freeform 9">
              <a:extLst>
                <a:ext uri="{FF2B5EF4-FFF2-40B4-BE49-F238E27FC236}">
                  <a16:creationId xmlns:a16="http://schemas.microsoft.com/office/drawing/2014/main" id="{4F4F5ACD-B302-8742-4DB3-A83B06376FFE}"/>
                </a:ext>
              </a:extLst>
            </p:cNvPr>
            <p:cNvSpPr>
              <a:spLocks noEditPoints="1"/>
            </p:cNvSpPr>
            <p:nvPr/>
          </p:nvSpPr>
          <p:spPr bwMode="auto">
            <a:xfrm>
              <a:off x="6890214" y="2976203"/>
              <a:ext cx="605287" cy="527173"/>
            </a:xfrm>
            <a:custGeom>
              <a:avLst/>
              <a:gdLst>
                <a:gd name="T0" fmla="*/ 104 w 121"/>
                <a:gd name="T1" fmla="*/ 0 h 105"/>
                <a:gd name="T2" fmla="*/ 17 w 121"/>
                <a:gd name="T3" fmla="*/ 0 h 105"/>
                <a:gd name="T4" fmla="*/ 0 w 121"/>
                <a:gd name="T5" fmla="*/ 17 h 105"/>
                <a:gd name="T6" fmla="*/ 0 w 121"/>
                <a:gd name="T7" fmla="*/ 63 h 105"/>
                <a:gd name="T8" fmla="*/ 17 w 121"/>
                <a:gd name="T9" fmla="*/ 80 h 105"/>
                <a:gd name="T10" fmla="*/ 31 w 121"/>
                <a:gd name="T11" fmla="*/ 80 h 105"/>
                <a:gd name="T12" fmla="*/ 13 w 121"/>
                <a:gd name="T13" fmla="*/ 105 h 105"/>
                <a:gd name="T14" fmla="*/ 64 w 121"/>
                <a:gd name="T15" fmla="*/ 80 h 105"/>
                <a:gd name="T16" fmla="*/ 104 w 121"/>
                <a:gd name="T17" fmla="*/ 80 h 105"/>
                <a:gd name="T18" fmla="*/ 121 w 121"/>
                <a:gd name="T19" fmla="*/ 63 h 105"/>
                <a:gd name="T20" fmla="*/ 121 w 121"/>
                <a:gd name="T21" fmla="*/ 17 h 105"/>
                <a:gd name="T22" fmla="*/ 104 w 121"/>
                <a:gd name="T23" fmla="*/ 0 h 105"/>
                <a:gd name="T24" fmla="*/ 35 w 121"/>
                <a:gd name="T25" fmla="*/ 48 h 105"/>
                <a:gd name="T26" fmla="*/ 28 w 121"/>
                <a:gd name="T27" fmla="*/ 40 h 105"/>
                <a:gd name="T28" fmla="*/ 35 w 121"/>
                <a:gd name="T29" fmla="*/ 33 h 105"/>
                <a:gd name="T30" fmla="*/ 42 w 121"/>
                <a:gd name="T31" fmla="*/ 40 h 105"/>
                <a:gd name="T32" fmla="*/ 35 w 121"/>
                <a:gd name="T33" fmla="*/ 48 h 105"/>
                <a:gd name="T34" fmla="*/ 61 w 121"/>
                <a:gd name="T35" fmla="*/ 48 h 105"/>
                <a:gd name="T36" fmla="*/ 53 w 121"/>
                <a:gd name="T37" fmla="*/ 40 h 105"/>
                <a:gd name="T38" fmla="*/ 61 w 121"/>
                <a:gd name="T39" fmla="*/ 33 h 105"/>
                <a:gd name="T40" fmla="*/ 68 w 121"/>
                <a:gd name="T41" fmla="*/ 40 h 105"/>
                <a:gd name="T42" fmla="*/ 61 w 121"/>
                <a:gd name="T43" fmla="*/ 48 h 105"/>
                <a:gd name="T44" fmla="*/ 86 w 121"/>
                <a:gd name="T45" fmla="*/ 48 h 105"/>
                <a:gd name="T46" fmla="*/ 79 w 121"/>
                <a:gd name="T47" fmla="*/ 40 h 105"/>
                <a:gd name="T48" fmla="*/ 86 w 121"/>
                <a:gd name="T49" fmla="*/ 33 h 105"/>
                <a:gd name="T50" fmla="*/ 94 w 121"/>
                <a:gd name="T51" fmla="*/ 40 h 105"/>
                <a:gd name="T52" fmla="*/ 86 w 121"/>
                <a:gd name="T53" fmla="*/ 4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endParaRPr>
            </a:p>
          </p:txBody>
        </p:sp>
        <p:sp>
          <p:nvSpPr>
            <p:cNvPr id="26" name="Freeform 6">
              <a:extLst>
                <a:ext uri="{FF2B5EF4-FFF2-40B4-BE49-F238E27FC236}">
                  <a16:creationId xmlns:a16="http://schemas.microsoft.com/office/drawing/2014/main" id="{0B0567EA-E329-CFB7-598C-2C17F09E871F}"/>
                </a:ext>
              </a:extLst>
            </p:cNvPr>
            <p:cNvSpPr>
              <a:spLocks noEditPoints="1"/>
            </p:cNvSpPr>
            <p:nvPr/>
          </p:nvSpPr>
          <p:spPr bwMode="auto">
            <a:xfrm>
              <a:off x="3372346" y="2880932"/>
              <a:ext cx="670895" cy="717717"/>
            </a:xfrm>
            <a:custGeom>
              <a:avLst/>
              <a:gdLst>
                <a:gd name="T0" fmla="*/ 134 w 134"/>
                <a:gd name="T1" fmla="*/ 130 h 143"/>
                <a:gd name="T2" fmla="*/ 130 w 134"/>
                <a:gd name="T3" fmla="*/ 125 h 143"/>
                <a:gd name="T4" fmla="*/ 119 w 134"/>
                <a:gd name="T5" fmla="*/ 132 h 143"/>
                <a:gd name="T6" fmla="*/ 118 w 134"/>
                <a:gd name="T7" fmla="*/ 134 h 143"/>
                <a:gd name="T8" fmla="*/ 114 w 134"/>
                <a:gd name="T9" fmla="*/ 134 h 143"/>
                <a:gd name="T10" fmla="*/ 109 w 134"/>
                <a:gd name="T11" fmla="*/ 130 h 143"/>
                <a:gd name="T12" fmla="*/ 113 w 134"/>
                <a:gd name="T13" fmla="*/ 129 h 143"/>
                <a:gd name="T14" fmla="*/ 123 w 134"/>
                <a:gd name="T15" fmla="*/ 119 h 143"/>
                <a:gd name="T16" fmla="*/ 116 w 134"/>
                <a:gd name="T17" fmla="*/ 117 h 143"/>
                <a:gd name="T18" fmla="*/ 106 w 134"/>
                <a:gd name="T19" fmla="*/ 126 h 143"/>
                <a:gd name="T20" fmla="*/ 98 w 134"/>
                <a:gd name="T21" fmla="*/ 120 h 143"/>
                <a:gd name="T22" fmla="*/ 106 w 134"/>
                <a:gd name="T23" fmla="*/ 115 h 143"/>
                <a:gd name="T24" fmla="*/ 105 w 134"/>
                <a:gd name="T25" fmla="*/ 91 h 143"/>
                <a:gd name="T26" fmla="*/ 76 w 134"/>
                <a:gd name="T27" fmla="*/ 83 h 143"/>
                <a:gd name="T28" fmla="*/ 74 w 134"/>
                <a:gd name="T29" fmla="*/ 86 h 143"/>
                <a:gd name="T30" fmla="*/ 97 w 134"/>
                <a:gd name="T31" fmla="*/ 93 h 143"/>
                <a:gd name="T32" fmla="*/ 99 w 134"/>
                <a:gd name="T33" fmla="*/ 97 h 143"/>
                <a:gd name="T34" fmla="*/ 97 w 134"/>
                <a:gd name="T35" fmla="*/ 95 h 143"/>
                <a:gd name="T36" fmla="*/ 71 w 134"/>
                <a:gd name="T37" fmla="*/ 89 h 143"/>
                <a:gd name="T38" fmla="*/ 67 w 134"/>
                <a:gd name="T39" fmla="*/ 90 h 143"/>
                <a:gd name="T40" fmla="*/ 49 w 134"/>
                <a:gd name="T41" fmla="*/ 73 h 143"/>
                <a:gd name="T42" fmla="*/ 36 w 134"/>
                <a:gd name="T43" fmla="*/ 52 h 143"/>
                <a:gd name="T44" fmla="*/ 46 w 134"/>
                <a:gd name="T45" fmla="*/ 46 h 143"/>
                <a:gd name="T46" fmla="*/ 29 w 134"/>
                <a:gd name="T47" fmla="*/ 1 h 143"/>
                <a:gd name="T48" fmla="*/ 24 w 134"/>
                <a:gd name="T49" fmla="*/ 1 h 143"/>
                <a:gd name="T50" fmla="*/ 20 w 134"/>
                <a:gd name="T51" fmla="*/ 4 h 143"/>
                <a:gd name="T52" fmla="*/ 38 w 134"/>
                <a:gd name="T53" fmla="*/ 32 h 143"/>
                <a:gd name="T54" fmla="*/ 16 w 134"/>
                <a:gd name="T55" fmla="*/ 7 h 143"/>
                <a:gd name="T56" fmla="*/ 6 w 134"/>
                <a:gd name="T57" fmla="*/ 22 h 143"/>
                <a:gd name="T58" fmla="*/ 23 w 134"/>
                <a:gd name="T59" fmla="*/ 78 h 143"/>
                <a:gd name="T60" fmla="*/ 32 w 134"/>
                <a:gd name="T61" fmla="*/ 90 h 143"/>
                <a:gd name="T62" fmla="*/ 34 w 134"/>
                <a:gd name="T63" fmla="*/ 92 h 143"/>
                <a:gd name="T64" fmla="*/ 87 w 134"/>
                <a:gd name="T65" fmla="*/ 123 h 143"/>
                <a:gd name="T66" fmla="*/ 95 w 134"/>
                <a:gd name="T67" fmla="*/ 121 h 143"/>
                <a:gd name="T68" fmla="*/ 106 w 134"/>
                <a:gd name="T69" fmla="*/ 130 h 143"/>
                <a:gd name="T70" fmla="*/ 114 w 134"/>
                <a:gd name="T71" fmla="*/ 137 h 143"/>
                <a:gd name="T72" fmla="*/ 116 w 134"/>
                <a:gd name="T73" fmla="*/ 137 h 143"/>
                <a:gd name="T74" fmla="*/ 117 w 134"/>
                <a:gd name="T75" fmla="*/ 140 h 143"/>
                <a:gd name="T76" fmla="*/ 124 w 134"/>
                <a:gd name="T77" fmla="*/ 143 h 143"/>
                <a:gd name="T78" fmla="*/ 131 w 134"/>
                <a:gd name="T79" fmla="*/ 141 h 143"/>
                <a:gd name="T80" fmla="*/ 132 w 134"/>
                <a:gd name="T81" fmla="*/ 141 h 143"/>
                <a:gd name="T82" fmla="*/ 133 w 134"/>
                <a:gd name="T83" fmla="*/ 139 h 143"/>
                <a:gd name="T84" fmla="*/ 131 w 134"/>
                <a:gd name="T85" fmla="*/ 138 h 143"/>
                <a:gd name="T86" fmla="*/ 130 w 134"/>
                <a:gd name="T87" fmla="*/ 138 h 143"/>
                <a:gd name="T88" fmla="*/ 124 w 134"/>
                <a:gd name="T89" fmla="*/ 140 h 143"/>
                <a:gd name="T90" fmla="*/ 120 w 134"/>
                <a:gd name="T91" fmla="*/ 138 h 143"/>
                <a:gd name="T92" fmla="*/ 120 w 134"/>
                <a:gd name="T93" fmla="*/ 137 h 143"/>
                <a:gd name="T94" fmla="*/ 134 w 134"/>
                <a:gd name="T95" fmla="*/ 130 h 143"/>
                <a:gd name="T96" fmla="*/ 116 w 134"/>
                <a:gd name="T97" fmla="*/ 120 h 143"/>
                <a:gd name="T98" fmla="*/ 117 w 134"/>
                <a:gd name="T99" fmla="*/ 120 h 143"/>
                <a:gd name="T100" fmla="*/ 119 w 134"/>
                <a:gd name="T101" fmla="*/ 120 h 143"/>
                <a:gd name="T102" fmla="*/ 112 w 134"/>
                <a:gd name="T103" fmla="*/ 126 h 143"/>
                <a:gd name="T104" fmla="*/ 109 w 134"/>
                <a:gd name="T105" fmla="*/ 127 h 143"/>
                <a:gd name="T106" fmla="*/ 116 w 134"/>
                <a:gd name="T107" fmla="*/ 120 h 143"/>
                <a:gd name="T108" fmla="*/ 121 w 134"/>
                <a:gd name="T109" fmla="*/ 134 h 143"/>
                <a:gd name="T110" fmla="*/ 121 w 134"/>
                <a:gd name="T111" fmla="*/ 134 h 143"/>
                <a:gd name="T112" fmla="*/ 129 w 134"/>
                <a:gd name="T113" fmla="*/ 128 h 143"/>
                <a:gd name="T114" fmla="*/ 129 w 134"/>
                <a:gd name="T115" fmla="*/ 128 h 143"/>
                <a:gd name="T116" fmla="*/ 131 w 134"/>
                <a:gd name="T117" fmla="*/ 129 h 143"/>
                <a:gd name="T118" fmla="*/ 121 w 134"/>
                <a:gd name="T119"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endParaRPr>
            </a:p>
          </p:txBody>
        </p:sp>
        <p:sp>
          <p:nvSpPr>
            <p:cNvPr id="27" name="Freeform 24">
              <a:extLst>
                <a:ext uri="{FF2B5EF4-FFF2-40B4-BE49-F238E27FC236}">
                  <a16:creationId xmlns:a16="http://schemas.microsoft.com/office/drawing/2014/main" id="{E3FD0E96-148C-436C-D0B4-6D6EDC7C49A2}"/>
                </a:ext>
              </a:extLst>
            </p:cNvPr>
            <p:cNvSpPr>
              <a:spLocks noEditPoints="1"/>
            </p:cNvSpPr>
            <p:nvPr/>
          </p:nvSpPr>
          <p:spPr bwMode="auto">
            <a:xfrm>
              <a:off x="10172633" y="2963499"/>
              <a:ext cx="916398" cy="552579"/>
            </a:xfrm>
            <a:custGeom>
              <a:avLst/>
              <a:gdLst>
                <a:gd name="T0" fmla="*/ 151 w 183"/>
                <a:gd name="T1" fmla="*/ 73 h 110"/>
                <a:gd name="T2" fmla="*/ 124 w 183"/>
                <a:gd name="T3" fmla="*/ 14 h 110"/>
                <a:gd name="T4" fmla="*/ 121 w 183"/>
                <a:gd name="T5" fmla="*/ 17 h 110"/>
                <a:gd name="T6" fmla="*/ 115 w 183"/>
                <a:gd name="T7" fmla="*/ 16 h 110"/>
                <a:gd name="T8" fmla="*/ 69 w 183"/>
                <a:gd name="T9" fmla="*/ 20 h 110"/>
                <a:gd name="T10" fmla="*/ 59 w 183"/>
                <a:gd name="T11" fmla="*/ 14 h 110"/>
                <a:gd name="T12" fmla="*/ 32 w 183"/>
                <a:gd name="T13" fmla="*/ 73 h 110"/>
                <a:gd name="T14" fmla="*/ 39 w 183"/>
                <a:gd name="T15" fmla="*/ 79 h 110"/>
                <a:gd name="T16" fmla="*/ 52 w 183"/>
                <a:gd name="T17" fmla="*/ 86 h 110"/>
                <a:gd name="T18" fmla="*/ 63 w 183"/>
                <a:gd name="T19" fmla="*/ 96 h 110"/>
                <a:gd name="T20" fmla="*/ 74 w 183"/>
                <a:gd name="T21" fmla="*/ 105 h 110"/>
                <a:gd name="T22" fmla="*/ 95 w 183"/>
                <a:gd name="T23" fmla="*/ 108 h 110"/>
                <a:gd name="T24" fmla="*/ 101 w 183"/>
                <a:gd name="T25" fmla="*/ 97 h 110"/>
                <a:gd name="T26" fmla="*/ 114 w 183"/>
                <a:gd name="T27" fmla="*/ 101 h 110"/>
                <a:gd name="T28" fmla="*/ 117 w 183"/>
                <a:gd name="T29" fmla="*/ 89 h 110"/>
                <a:gd name="T30" fmla="*/ 123 w 183"/>
                <a:gd name="T31" fmla="*/ 90 h 110"/>
                <a:gd name="T32" fmla="*/ 130 w 183"/>
                <a:gd name="T33" fmla="*/ 79 h 110"/>
                <a:gd name="T34" fmla="*/ 138 w 183"/>
                <a:gd name="T35" fmla="*/ 80 h 110"/>
                <a:gd name="T36" fmla="*/ 144 w 183"/>
                <a:gd name="T37" fmla="*/ 69 h 110"/>
                <a:gd name="T38" fmla="*/ 8 w 183"/>
                <a:gd name="T39" fmla="*/ 56 h 110"/>
                <a:gd name="T40" fmla="*/ 29 w 183"/>
                <a:gd name="T41" fmla="*/ 66 h 110"/>
                <a:gd name="T42" fmla="*/ 154 w 183"/>
                <a:gd name="T43" fmla="*/ 66 h 110"/>
                <a:gd name="T44" fmla="*/ 85 w 183"/>
                <a:gd name="T45" fmla="*/ 23 h 110"/>
                <a:gd name="T46" fmla="*/ 91 w 183"/>
                <a:gd name="T47" fmla="*/ 21 h 110"/>
                <a:gd name="T48" fmla="*/ 100 w 183"/>
                <a:gd name="T49" fmla="*/ 20 h 110"/>
                <a:gd name="T50" fmla="*/ 114 w 183"/>
                <a:gd name="T51" fmla="*/ 22 h 110"/>
                <a:gd name="T52" fmla="*/ 129 w 183"/>
                <a:gd name="T53" fmla="*/ 25 h 110"/>
                <a:gd name="T54" fmla="*/ 140 w 183"/>
                <a:gd name="T55" fmla="*/ 64 h 110"/>
                <a:gd name="T56" fmla="*/ 99 w 183"/>
                <a:gd name="T57" fmla="*/ 42 h 110"/>
                <a:gd name="T58" fmla="*/ 94 w 183"/>
                <a:gd name="T59" fmla="*/ 40 h 110"/>
                <a:gd name="T60" fmla="*/ 91 w 183"/>
                <a:gd name="T61" fmla="*/ 40 h 110"/>
                <a:gd name="T62" fmla="*/ 87 w 183"/>
                <a:gd name="T63" fmla="*/ 40 h 110"/>
                <a:gd name="T64" fmla="*/ 81 w 183"/>
                <a:gd name="T65" fmla="*/ 41 h 110"/>
                <a:gd name="T66" fmla="*/ 77 w 183"/>
                <a:gd name="T67" fmla="*/ 43 h 110"/>
                <a:gd name="T68" fmla="*/ 61 w 183"/>
                <a:gd name="T69" fmla="*/ 43 h 110"/>
                <a:gd name="T70" fmla="*/ 61 w 183"/>
                <a:gd name="T71" fmla="*/ 34 h 110"/>
                <a:gd name="T72" fmla="*/ 49 w 183"/>
                <a:gd name="T73" fmla="*/ 82 h 110"/>
                <a:gd name="T74" fmla="*/ 48 w 183"/>
                <a:gd name="T75" fmla="*/ 73 h 110"/>
                <a:gd name="T76" fmla="*/ 49 w 183"/>
                <a:gd name="T77" fmla="*/ 82 h 110"/>
                <a:gd name="T78" fmla="*/ 57 w 183"/>
                <a:gd name="T79" fmla="*/ 84 h 110"/>
                <a:gd name="T80" fmla="*/ 66 w 183"/>
                <a:gd name="T81" fmla="*/ 86 h 110"/>
                <a:gd name="T82" fmla="*/ 69 w 183"/>
                <a:gd name="T83" fmla="*/ 96 h 110"/>
                <a:gd name="T84" fmla="*/ 74 w 183"/>
                <a:gd name="T85" fmla="*/ 9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3" h="110">
                  <a:moveTo>
                    <a:pt x="145" y="68"/>
                  </a:moveTo>
                  <a:cubicBezTo>
                    <a:pt x="146" y="67"/>
                    <a:pt x="146" y="66"/>
                    <a:pt x="147" y="65"/>
                  </a:cubicBezTo>
                  <a:cubicBezTo>
                    <a:pt x="151" y="73"/>
                    <a:pt x="151" y="73"/>
                    <a:pt x="151" y="73"/>
                  </a:cubicBezTo>
                  <a:cubicBezTo>
                    <a:pt x="183" y="59"/>
                    <a:pt x="183" y="59"/>
                    <a:pt x="183" y="59"/>
                  </a:cubicBezTo>
                  <a:cubicBezTo>
                    <a:pt x="156" y="0"/>
                    <a:pt x="156" y="0"/>
                    <a:pt x="156" y="0"/>
                  </a:cubicBezTo>
                  <a:cubicBezTo>
                    <a:pt x="124" y="14"/>
                    <a:pt x="124" y="14"/>
                    <a:pt x="124" y="14"/>
                  </a:cubicBezTo>
                  <a:cubicBezTo>
                    <a:pt x="126" y="18"/>
                    <a:pt x="126" y="18"/>
                    <a:pt x="126" y="18"/>
                  </a:cubicBezTo>
                  <a:cubicBezTo>
                    <a:pt x="121" y="17"/>
                    <a:pt x="121" y="17"/>
                    <a:pt x="121" y="17"/>
                  </a:cubicBezTo>
                  <a:cubicBezTo>
                    <a:pt x="121" y="17"/>
                    <a:pt x="121" y="17"/>
                    <a:pt x="121" y="17"/>
                  </a:cubicBezTo>
                  <a:cubicBezTo>
                    <a:pt x="121" y="17"/>
                    <a:pt x="120" y="17"/>
                    <a:pt x="120" y="17"/>
                  </a:cubicBezTo>
                  <a:cubicBezTo>
                    <a:pt x="117" y="16"/>
                    <a:pt x="117" y="16"/>
                    <a:pt x="117" y="16"/>
                  </a:cubicBezTo>
                  <a:cubicBezTo>
                    <a:pt x="116" y="16"/>
                    <a:pt x="115" y="16"/>
                    <a:pt x="115" y="16"/>
                  </a:cubicBezTo>
                  <a:cubicBezTo>
                    <a:pt x="106" y="14"/>
                    <a:pt x="91" y="13"/>
                    <a:pt x="81" y="20"/>
                  </a:cubicBezTo>
                  <a:cubicBezTo>
                    <a:pt x="80" y="20"/>
                    <a:pt x="79" y="21"/>
                    <a:pt x="78" y="22"/>
                  </a:cubicBezTo>
                  <a:cubicBezTo>
                    <a:pt x="75" y="20"/>
                    <a:pt x="72" y="19"/>
                    <a:pt x="69" y="20"/>
                  </a:cubicBezTo>
                  <a:cubicBezTo>
                    <a:pt x="56" y="23"/>
                    <a:pt x="56" y="23"/>
                    <a:pt x="56" y="23"/>
                  </a:cubicBezTo>
                  <a:cubicBezTo>
                    <a:pt x="55" y="22"/>
                    <a:pt x="55" y="22"/>
                    <a:pt x="55" y="22"/>
                  </a:cubicBezTo>
                  <a:cubicBezTo>
                    <a:pt x="59" y="14"/>
                    <a:pt x="59" y="14"/>
                    <a:pt x="59" y="14"/>
                  </a:cubicBezTo>
                  <a:cubicBezTo>
                    <a:pt x="27" y="0"/>
                    <a:pt x="27" y="0"/>
                    <a:pt x="27" y="0"/>
                  </a:cubicBezTo>
                  <a:cubicBezTo>
                    <a:pt x="0" y="59"/>
                    <a:pt x="0" y="59"/>
                    <a:pt x="0" y="59"/>
                  </a:cubicBezTo>
                  <a:cubicBezTo>
                    <a:pt x="32" y="73"/>
                    <a:pt x="32" y="73"/>
                    <a:pt x="32" y="73"/>
                  </a:cubicBezTo>
                  <a:cubicBezTo>
                    <a:pt x="36" y="65"/>
                    <a:pt x="36" y="65"/>
                    <a:pt x="36" y="65"/>
                  </a:cubicBezTo>
                  <a:cubicBezTo>
                    <a:pt x="37" y="68"/>
                    <a:pt x="39" y="70"/>
                    <a:pt x="41" y="72"/>
                  </a:cubicBezTo>
                  <a:cubicBezTo>
                    <a:pt x="40" y="74"/>
                    <a:pt x="39" y="76"/>
                    <a:pt x="39" y="79"/>
                  </a:cubicBezTo>
                  <a:cubicBezTo>
                    <a:pt x="40" y="83"/>
                    <a:pt x="44" y="87"/>
                    <a:pt x="49" y="87"/>
                  </a:cubicBezTo>
                  <a:cubicBezTo>
                    <a:pt x="49" y="87"/>
                    <a:pt x="49" y="87"/>
                    <a:pt x="50" y="87"/>
                  </a:cubicBezTo>
                  <a:cubicBezTo>
                    <a:pt x="51" y="86"/>
                    <a:pt x="51" y="86"/>
                    <a:pt x="52" y="86"/>
                  </a:cubicBezTo>
                  <a:cubicBezTo>
                    <a:pt x="52" y="87"/>
                    <a:pt x="52" y="87"/>
                    <a:pt x="52" y="88"/>
                  </a:cubicBezTo>
                  <a:cubicBezTo>
                    <a:pt x="53" y="92"/>
                    <a:pt x="57" y="96"/>
                    <a:pt x="61" y="96"/>
                  </a:cubicBezTo>
                  <a:cubicBezTo>
                    <a:pt x="62" y="96"/>
                    <a:pt x="62" y="96"/>
                    <a:pt x="63" y="96"/>
                  </a:cubicBezTo>
                  <a:cubicBezTo>
                    <a:pt x="63" y="96"/>
                    <a:pt x="64" y="95"/>
                    <a:pt x="65" y="95"/>
                  </a:cubicBezTo>
                  <a:cubicBezTo>
                    <a:pt x="65" y="96"/>
                    <a:pt x="65" y="96"/>
                    <a:pt x="65" y="97"/>
                  </a:cubicBezTo>
                  <a:cubicBezTo>
                    <a:pt x="66" y="101"/>
                    <a:pt x="69" y="105"/>
                    <a:pt x="74" y="105"/>
                  </a:cubicBezTo>
                  <a:cubicBezTo>
                    <a:pt x="74" y="105"/>
                    <a:pt x="75" y="105"/>
                    <a:pt x="75" y="105"/>
                  </a:cubicBezTo>
                  <a:cubicBezTo>
                    <a:pt x="78" y="104"/>
                    <a:pt x="80" y="103"/>
                    <a:pt x="82" y="100"/>
                  </a:cubicBezTo>
                  <a:cubicBezTo>
                    <a:pt x="95" y="108"/>
                    <a:pt x="95" y="108"/>
                    <a:pt x="95" y="108"/>
                  </a:cubicBezTo>
                  <a:cubicBezTo>
                    <a:pt x="98" y="110"/>
                    <a:pt x="102" y="109"/>
                    <a:pt x="104" y="106"/>
                  </a:cubicBezTo>
                  <a:cubicBezTo>
                    <a:pt x="106" y="103"/>
                    <a:pt x="105" y="99"/>
                    <a:pt x="102" y="97"/>
                  </a:cubicBezTo>
                  <a:cubicBezTo>
                    <a:pt x="101" y="97"/>
                    <a:pt x="101" y="97"/>
                    <a:pt x="101" y="97"/>
                  </a:cubicBezTo>
                  <a:cubicBezTo>
                    <a:pt x="102" y="97"/>
                    <a:pt x="103" y="96"/>
                    <a:pt x="104" y="96"/>
                  </a:cubicBezTo>
                  <a:cubicBezTo>
                    <a:pt x="110" y="100"/>
                    <a:pt x="110" y="100"/>
                    <a:pt x="110" y="100"/>
                  </a:cubicBezTo>
                  <a:cubicBezTo>
                    <a:pt x="111" y="101"/>
                    <a:pt x="113" y="101"/>
                    <a:pt x="114" y="101"/>
                  </a:cubicBezTo>
                  <a:cubicBezTo>
                    <a:pt x="116" y="101"/>
                    <a:pt x="118" y="100"/>
                    <a:pt x="119" y="98"/>
                  </a:cubicBezTo>
                  <a:cubicBezTo>
                    <a:pt x="120" y="96"/>
                    <a:pt x="121" y="94"/>
                    <a:pt x="120" y="93"/>
                  </a:cubicBezTo>
                  <a:cubicBezTo>
                    <a:pt x="120" y="91"/>
                    <a:pt x="119" y="89"/>
                    <a:pt x="117" y="89"/>
                  </a:cubicBezTo>
                  <a:cubicBezTo>
                    <a:pt x="116" y="88"/>
                    <a:pt x="116" y="88"/>
                    <a:pt x="116" y="88"/>
                  </a:cubicBezTo>
                  <a:cubicBezTo>
                    <a:pt x="116" y="87"/>
                    <a:pt x="117" y="87"/>
                    <a:pt x="117" y="86"/>
                  </a:cubicBezTo>
                  <a:cubicBezTo>
                    <a:pt x="123" y="90"/>
                    <a:pt x="123" y="90"/>
                    <a:pt x="123" y="90"/>
                  </a:cubicBezTo>
                  <a:cubicBezTo>
                    <a:pt x="124" y="91"/>
                    <a:pt x="125" y="91"/>
                    <a:pt x="127" y="91"/>
                  </a:cubicBezTo>
                  <a:cubicBezTo>
                    <a:pt x="129" y="91"/>
                    <a:pt x="131" y="90"/>
                    <a:pt x="132" y="88"/>
                  </a:cubicBezTo>
                  <a:cubicBezTo>
                    <a:pt x="134" y="85"/>
                    <a:pt x="133" y="81"/>
                    <a:pt x="130" y="79"/>
                  </a:cubicBezTo>
                  <a:cubicBezTo>
                    <a:pt x="132" y="78"/>
                    <a:pt x="132" y="78"/>
                    <a:pt x="132" y="78"/>
                  </a:cubicBezTo>
                  <a:cubicBezTo>
                    <a:pt x="135" y="79"/>
                    <a:pt x="135" y="79"/>
                    <a:pt x="135" y="79"/>
                  </a:cubicBezTo>
                  <a:cubicBezTo>
                    <a:pt x="136" y="80"/>
                    <a:pt x="137" y="80"/>
                    <a:pt x="138" y="80"/>
                  </a:cubicBezTo>
                  <a:cubicBezTo>
                    <a:pt x="140" y="80"/>
                    <a:pt x="143" y="79"/>
                    <a:pt x="144" y="77"/>
                  </a:cubicBezTo>
                  <a:cubicBezTo>
                    <a:pt x="145" y="75"/>
                    <a:pt x="145" y="72"/>
                    <a:pt x="143" y="70"/>
                  </a:cubicBezTo>
                  <a:cubicBezTo>
                    <a:pt x="144" y="69"/>
                    <a:pt x="144" y="69"/>
                    <a:pt x="144" y="69"/>
                  </a:cubicBezTo>
                  <a:lnTo>
                    <a:pt x="145" y="68"/>
                  </a:lnTo>
                  <a:close/>
                  <a:moveTo>
                    <a:pt x="29" y="66"/>
                  </a:moveTo>
                  <a:cubicBezTo>
                    <a:pt x="8" y="56"/>
                    <a:pt x="8" y="56"/>
                    <a:pt x="8" y="56"/>
                  </a:cubicBezTo>
                  <a:cubicBezTo>
                    <a:pt x="30" y="7"/>
                    <a:pt x="30" y="7"/>
                    <a:pt x="30" y="7"/>
                  </a:cubicBezTo>
                  <a:cubicBezTo>
                    <a:pt x="51" y="17"/>
                    <a:pt x="51" y="17"/>
                    <a:pt x="51" y="17"/>
                  </a:cubicBezTo>
                  <a:lnTo>
                    <a:pt x="29" y="66"/>
                  </a:lnTo>
                  <a:close/>
                  <a:moveTo>
                    <a:pt x="153" y="7"/>
                  </a:moveTo>
                  <a:cubicBezTo>
                    <a:pt x="175" y="56"/>
                    <a:pt x="175" y="56"/>
                    <a:pt x="175" y="56"/>
                  </a:cubicBezTo>
                  <a:cubicBezTo>
                    <a:pt x="154" y="66"/>
                    <a:pt x="154" y="66"/>
                    <a:pt x="154" y="66"/>
                  </a:cubicBezTo>
                  <a:cubicBezTo>
                    <a:pt x="132" y="17"/>
                    <a:pt x="132" y="17"/>
                    <a:pt x="132" y="17"/>
                  </a:cubicBezTo>
                  <a:lnTo>
                    <a:pt x="153" y="7"/>
                  </a:lnTo>
                  <a:close/>
                  <a:moveTo>
                    <a:pt x="85" y="23"/>
                  </a:moveTo>
                  <a:cubicBezTo>
                    <a:pt x="86" y="23"/>
                    <a:pt x="87" y="23"/>
                    <a:pt x="87" y="23"/>
                  </a:cubicBezTo>
                  <a:cubicBezTo>
                    <a:pt x="88" y="22"/>
                    <a:pt x="89" y="22"/>
                    <a:pt x="89" y="22"/>
                  </a:cubicBezTo>
                  <a:cubicBezTo>
                    <a:pt x="90" y="22"/>
                    <a:pt x="91" y="21"/>
                    <a:pt x="91" y="21"/>
                  </a:cubicBezTo>
                  <a:cubicBezTo>
                    <a:pt x="92" y="21"/>
                    <a:pt x="93" y="21"/>
                    <a:pt x="94" y="21"/>
                  </a:cubicBezTo>
                  <a:cubicBezTo>
                    <a:pt x="95" y="21"/>
                    <a:pt x="95" y="21"/>
                    <a:pt x="96" y="21"/>
                  </a:cubicBezTo>
                  <a:cubicBezTo>
                    <a:pt x="97" y="21"/>
                    <a:pt x="98" y="20"/>
                    <a:pt x="100" y="20"/>
                  </a:cubicBezTo>
                  <a:cubicBezTo>
                    <a:pt x="100" y="20"/>
                    <a:pt x="100" y="20"/>
                    <a:pt x="100" y="20"/>
                  </a:cubicBezTo>
                  <a:cubicBezTo>
                    <a:pt x="100" y="20"/>
                    <a:pt x="100" y="20"/>
                    <a:pt x="100" y="20"/>
                  </a:cubicBezTo>
                  <a:cubicBezTo>
                    <a:pt x="105" y="20"/>
                    <a:pt x="110" y="21"/>
                    <a:pt x="114" y="22"/>
                  </a:cubicBezTo>
                  <a:cubicBezTo>
                    <a:pt x="114" y="22"/>
                    <a:pt x="114" y="22"/>
                    <a:pt x="114" y="22"/>
                  </a:cubicBezTo>
                  <a:cubicBezTo>
                    <a:pt x="116" y="22"/>
                    <a:pt x="118" y="22"/>
                    <a:pt x="119" y="23"/>
                  </a:cubicBezTo>
                  <a:cubicBezTo>
                    <a:pt x="129" y="25"/>
                    <a:pt x="129" y="25"/>
                    <a:pt x="129" y="25"/>
                  </a:cubicBezTo>
                  <a:cubicBezTo>
                    <a:pt x="129" y="25"/>
                    <a:pt x="129" y="25"/>
                    <a:pt x="129" y="25"/>
                  </a:cubicBezTo>
                  <a:cubicBezTo>
                    <a:pt x="144" y="59"/>
                    <a:pt x="144" y="59"/>
                    <a:pt x="144" y="59"/>
                  </a:cubicBezTo>
                  <a:cubicBezTo>
                    <a:pt x="143" y="61"/>
                    <a:pt x="142" y="63"/>
                    <a:pt x="140" y="64"/>
                  </a:cubicBezTo>
                  <a:cubicBezTo>
                    <a:pt x="140" y="65"/>
                    <a:pt x="140" y="65"/>
                    <a:pt x="140" y="65"/>
                  </a:cubicBezTo>
                  <a:cubicBezTo>
                    <a:pt x="139" y="65"/>
                    <a:pt x="139" y="66"/>
                    <a:pt x="138" y="66"/>
                  </a:cubicBezTo>
                  <a:cubicBezTo>
                    <a:pt x="99" y="42"/>
                    <a:pt x="99" y="42"/>
                    <a:pt x="99" y="42"/>
                  </a:cubicBezTo>
                  <a:cubicBezTo>
                    <a:pt x="98" y="42"/>
                    <a:pt x="98" y="41"/>
                    <a:pt x="97" y="41"/>
                  </a:cubicBezTo>
                  <a:cubicBezTo>
                    <a:pt x="96" y="41"/>
                    <a:pt x="95" y="40"/>
                    <a:pt x="94" y="40"/>
                  </a:cubicBezTo>
                  <a:cubicBezTo>
                    <a:pt x="94" y="40"/>
                    <a:pt x="94" y="40"/>
                    <a:pt x="94" y="40"/>
                  </a:cubicBezTo>
                  <a:cubicBezTo>
                    <a:pt x="94" y="40"/>
                    <a:pt x="94" y="40"/>
                    <a:pt x="94" y="40"/>
                  </a:cubicBezTo>
                  <a:cubicBezTo>
                    <a:pt x="93" y="40"/>
                    <a:pt x="93" y="40"/>
                    <a:pt x="93" y="40"/>
                  </a:cubicBezTo>
                  <a:cubicBezTo>
                    <a:pt x="92" y="40"/>
                    <a:pt x="91" y="40"/>
                    <a:pt x="91" y="40"/>
                  </a:cubicBezTo>
                  <a:cubicBezTo>
                    <a:pt x="90" y="40"/>
                    <a:pt x="90" y="40"/>
                    <a:pt x="90" y="40"/>
                  </a:cubicBezTo>
                  <a:cubicBezTo>
                    <a:pt x="89" y="40"/>
                    <a:pt x="89" y="40"/>
                    <a:pt x="88" y="40"/>
                  </a:cubicBezTo>
                  <a:cubicBezTo>
                    <a:pt x="88" y="40"/>
                    <a:pt x="88" y="40"/>
                    <a:pt x="87" y="40"/>
                  </a:cubicBezTo>
                  <a:cubicBezTo>
                    <a:pt x="86" y="40"/>
                    <a:pt x="84" y="40"/>
                    <a:pt x="83" y="40"/>
                  </a:cubicBezTo>
                  <a:cubicBezTo>
                    <a:pt x="83" y="41"/>
                    <a:pt x="83" y="41"/>
                    <a:pt x="83" y="41"/>
                  </a:cubicBezTo>
                  <a:cubicBezTo>
                    <a:pt x="82" y="41"/>
                    <a:pt x="82" y="41"/>
                    <a:pt x="81" y="41"/>
                  </a:cubicBezTo>
                  <a:cubicBezTo>
                    <a:pt x="81" y="41"/>
                    <a:pt x="81" y="41"/>
                    <a:pt x="81" y="41"/>
                  </a:cubicBezTo>
                  <a:cubicBezTo>
                    <a:pt x="80" y="42"/>
                    <a:pt x="80" y="42"/>
                    <a:pt x="79" y="42"/>
                  </a:cubicBezTo>
                  <a:cubicBezTo>
                    <a:pt x="79" y="42"/>
                    <a:pt x="78" y="43"/>
                    <a:pt x="77" y="43"/>
                  </a:cubicBezTo>
                  <a:cubicBezTo>
                    <a:pt x="71" y="46"/>
                    <a:pt x="66" y="46"/>
                    <a:pt x="63" y="45"/>
                  </a:cubicBezTo>
                  <a:cubicBezTo>
                    <a:pt x="62" y="44"/>
                    <a:pt x="62" y="44"/>
                    <a:pt x="61" y="44"/>
                  </a:cubicBezTo>
                  <a:cubicBezTo>
                    <a:pt x="61" y="43"/>
                    <a:pt x="61" y="43"/>
                    <a:pt x="61" y="43"/>
                  </a:cubicBezTo>
                  <a:cubicBezTo>
                    <a:pt x="61" y="43"/>
                    <a:pt x="61" y="43"/>
                    <a:pt x="60" y="43"/>
                  </a:cubicBezTo>
                  <a:cubicBezTo>
                    <a:pt x="60" y="42"/>
                    <a:pt x="60" y="42"/>
                    <a:pt x="60" y="42"/>
                  </a:cubicBezTo>
                  <a:cubicBezTo>
                    <a:pt x="60" y="41"/>
                    <a:pt x="58" y="35"/>
                    <a:pt x="61" y="34"/>
                  </a:cubicBezTo>
                  <a:cubicBezTo>
                    <a:pt x="63" y="34"/>
                    <a:pt x="73" y="31"/>
                    <a:pt x="82" y="25"/>
                  </a:cubicBezTo>
                  <a:cubicBezTo>
                    <a:pt x="83" y="24"/>
                    <a:pt x="84" y="24"/>
                    <a:pt x="85" y="23"/>
                  </a:cubicBezTo>
                  <a:close/>
                  <a:moveTo>
                    <a:pt x="49" y="82"/>
                  </a:moveTo>
                  <a:cubicBezTo>
                    <a:pt x="47" y="83"/>
                    <a:pt x="44" y="81"/>
                    <a:pt x="44" y="78"/>
                  </a:cubicBezTo>
                  <a:cubicBezTo>
                    <a:pt x="43" y="77"/>
                    <a:pt x="44" y="76"/>
                    <a:pt x="45" y="74"/>
                  </a:cubicBezTo>
                  <a:cubicBezTo>
                    <a:pt x="45" y="73"/>
                    <a:pt x="47" y="73"/>
                    <a:pt x="48" y="73"/>
                  </a:cubicBezTo>
                  <a:cubicBezTo>
                    <a:pt x="48" y="73"/>
                    <a:pt x="48" y="72"/>
                    <a:pt x="49" y="72"/>
                  </a:cubicBezTo>
                  <a:cubicBezTo>
                    <a:pt x="51" y="72"/>
                    <a:pt x="53" y="74"/>
                    <a:pt x="53" y="77"/>
                  </a:cubicBezTo>
                  <a:cubicBezTo>
                    <a:pt x="54" y="79"/>
                    <a:pt x="52" y="82"/>
                    <a:pt x="49" y="82"/>
                  </a:cubicBezTo>
                  <a:close/>
                  <a:moveTo>
                    <a:pt x="62" y="91"/>
                  </a:moveTo>
                  <a:cubicBezTo>
                    <a:pt x="59" y="92"/>
                    <a:pt x="57" y="90"/>
                    <a:pt x="56" y="87"/>
                  </a:cubicBezTo>
                  <a:cubicBezTo>
                    <a:pt x="56" y="86"/>
                    <a:pt x="57" y="85"/>
                    <a:pt x="57" y="84"/>
                  </a:cubicBezTo>
                  <a:cubicBezTo>
                    <a:pt x="58" y="82"/>
                    <a:pt x="59" y="82"/>
                    <a:pt x="61" y="82"/>
                  </a:cubicBezTo>
                  <a:cubicBezTo>
                    <a:pt x="61" y="82"/>
                    <a:pt x="61" y="82"/>
                    <a:pt x="61" y="82"/>
                  </a:cubicBezTo>
                  <a:cubicBezTo>
                    <a:pt x="64" y="82"/>
                    <a:pt x="66" y="83"/>
                    <a:pt x="66" y="86"/>
                  </a:cubicBezTo>
                  <a:cubicBezTo>
                    <a:pt x="67" y="89"/>
                    <a:pt x="65" y="91"/>
                    <a:pt x="62" y="91"/>
                  </a:cubicBezTo>
                  <a:close/>
                  <a:moveTo>
                    <a:pt x="75" y="100"/>
                  </a:moveTo>
                  <a:cubicBezTo>
                    <a:pt x="72" y="101"/>
                    <a:pt x="70" y="99"/>
                    <a:pt x="69" y="96"/>
                  </a:cubicBezTo>
                  <a:cubicBezTo>
                    <a:pt x="69" y="95"/>
                    <a:pt x="69" y="94"/>
                    <a:pt x="70" y="93"/>
                  </a:cubicBezTo>
                  <a:cubicBezTo>
                    <a:pt x="71" y="92"/>
                    <a:pt x="72" y="91"/>
                    <a:pt x="73" y="91"/>
                  </a:cubicBezTo>
                  <a:cubicBezTo>
                    <a:pt x="74" y="91"/>
                    <a:pt x="74" y="91"/>
                    <a:pt x="74" y="91"/>
                  </a:cubicBezTo>
                  <a:cubicBezTo>
                    <a:pt x="76" y="91"/>
                    <a:pt x="79" y="92"/>
                    <a:pt x="79" y="95"/>
                  </a:cubicBezTo>
                  <a:cubicBezTo>
                    <a:pt x="79" y="98"/>
                    <a:pt x="77" y="100"/>
                    <a:pt x="75"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endParaRPr>
            </a:p>
          </p:txBody>
        </p:sp>
      </p:grpSp>
      <p:grpSp>
        <p:nvGrpSpPr>
          <p:cNvPr id="32" name="组合 31">
            <a:extLst>
              <a:ext uri="{FF2B5EF4-FFF2-40B4-BE49-F238E27FC236}">
                <a16:creationId xmlns:a16="http://schemas.microsoft.com/office/drawing/2014/main" id="{7BCF9EA3-2237-3AC7-D463-21A3CEF082DE}"/>
              </a:ext>
            </a:extLst>
          </p:cNvPr>
          <p:cNvGrpSpPr/>
          <p:nvPr/>
        </p:nvGrpSpPr>
        <p:grpSpPr>
          <a:xfrm>
            <a:off x="2638822" y="1167749"/>
            <a:ext cx="1752788" cy="1405481"/>
            <a:chOff x="2638822" y="879876"/>
            <a:chExt cx="1752788" cy="1492202"/>
          </a:xfrm>
        </p:grpSpPr>
        <p:sp>
          <p:nvSpPr>
            <p:cNvPr id="30" name="对话气泡: 圆角矩形 29">
              <a:extLst>
                <a:ext uri="{FF2B5EF4-FFF2-40B4-BE49-F238E27FC236}">
                  <a16:creationId xmlns:a16="http://schemas.microsoft.com/office/drawing/2014/main" id="{31591FF2-DB50-C86B-87EA-BB4F0FCC141F}"/>
                </a:ext>
              </a:extLst>
            </p:cNvPr>
            <p:cNvSpPr/>
            <p:nvPr/>
          </p:nvSpPr>
          <p:spPr>
            <a:xfrm>
              <a:off x="2638822" y="879876"/>
              <a:ext cx="1752788" cy="1492202"/>
            </a:xfrm>
            <a:prstGeom prst="wedgeRoundRectCallout">
              <a:avLst>
                <a:gd name="adj1" fmla="val -1228"/>
                <a:gd name="adj2" fmla="val 62500"/>
                <a:gd name="adj3" fmla="val 16667"/>
              </a:avLst>
            </a:pr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D03FEC3C-7A66-5CE2-A13C-B0AE1D5595BD}"/>
                </a:ext>
              </a:extLst>
            </p:cNvPr>
            <p:cNvSpPr txBox="1"/>
            <p:nvPr/>
          </p:nvSpPr>
          <p:spPr>
            <a:xfrm>
              <a:off x="2638822" y="1087368"/>
              <a:ext cx="1752788" cy="1143685"/>
            </a:xfrm>
            <a:prstGeom prst="rect">
              <a:avLst/>
            </a:prstGeom>
            <a:noFill/>
            <a:ln>
              <a:noFill/>
            </a:ln>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对数据进行清理，并开展数据分析，并给出初步的分析</a:t>
              </a:r>
            </a:p>
          </p:txBody>
        </p:sp>
      </p:grpSp>
      <p:grpSp>
        <p:nvGrpSpPr>
          <p:cNvPr id="33" name="组合 32">
            <a:extLst>
              <a:ext uri="{FF2B5EF4-FFF2-40B4-BE49-F238E27FC236}">
                <a16:creationId xmlns:a16="http://schemas.microsoft.com/office/drawing/2014/main" id="{6FC3356C-F836-0EBB-2D33-7FD56905B67A}"/>
              </a:ext>
            </a:extLst>
          </p:cNvPr>
          <p:cNvGrpSpPr/>
          <p:nvPr/>
        </p:nvGrpSpPr>
        <p:grpSpPr>
          <a:xfrm>
            <a:off x="3816098" y="4394326"/>
            <a:ext cx="2903811" cy="1627756"/>
            <a:chOff x="2638822" y="879876"/>
            <a:chExt cx="1752788" cy="1492202"/>
          </a:xfrm>
          <a:solidFill>
            <a:srgbClr val="9DB3B9"/>
          </a:solidFill>
        </p:grpSpPr>
        <p:sp>
          <p:nvSpPr>
            <p:cNvPr id="34" name="对话气泡: 圆角矩形 33">
              <a:extLst>
                <a:ext uri="{FF2B5EF4-FFF2-40B4-BE49-F238E27FC236}">
                  <a16:creationId xmlns:a16="http://schemas.microsoft.com/office/drawing/2014/main" id="{B5B70A5D-C402-38E7-E6C7-7FD15602511F}"/>
                </a:ext>
              </a:extLst>
            </p:cNvPr>
            <p:cNvSpPr/>
            <p:nvPr/>
          </p:nvSpPr>
          <p:spPr>
            <a:xfrm>
              <a:off x="2638822" y="879876"/>
              <a:ext cx="1752788" cy="1492202"/>
            </a:xfrm>
            <a:prstGeom prst="wedgeRoundRectCallout">
              <a:avLst>
                <a:gd name="adj1" fmla="val -1795"/>
                <a:gd name="adj2" fmla="val -63521"/>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FF84E41-4BBB-933E-0803-3D4606BE3C90}"/>
                </a:ext>
              </a:extLst>
            </p:cNvPr>
            <p:cNvSpPr txBox="1"/>
            <p:nvPr/>
          </p:nvSpPr>
          <p:spPr>
            <a:xfrm>
              <a:off x="2638822" y="1056452"/>
              <a:ext cx="1752788" cy="1142719"/>
            </a:xfrm>
            <a:prstGeom prst="rect">
              <a:avLst/>
            </a:prstGeom>
            <a:grpFill/>
            <a:ln>
              <a:noFill/>
            </a:ln>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根据分析结果抽象数学模型，并采用机器学习与深度神经网络等方法建立初步模型，对未来</a:t>
              </a:r>
              <a:r>
                <a:rPr lang="en-US" altLang="zh-CN" sz="1600" b="1" dirty="0">
                  <a:solidFill>
                    <a:schemeClr val="bg1"/>
                  </a:solidFill>
                  <a:latin typeface="微软雅黑" panose="020B0503020204020204" pitchFamily="34" charset="-122"/>
                  <a:ea typeface="微软雅黑" panose="020B0503020204020204" pitchFamily="34" charset="-122"/>
                </a:rPr>
                <a:t>7</a:t>
              </a:r>
              <a:r>
                <a:rPr lang="zh-CN" altLang="en-US" sz="1600" b="1" dirty="0">
                  <a:solidFill>
                    <a:schemeClr val="bg1"/>
                  </a:solidFill>
                  <a:latin typeface="微软雅黑" panose="020B0503020204020204" pitchFamily="34" charset="-122"/>
                  <a:ea typeface="微软雅黑" panose="020B0503020204020204" pitchFamily="34" charset="-122"/>
                </a:rPr>
                <a:t>日的新能源出力进行预测，给出结果</a:t>
              </a:r>
            </a:p>
          </p:txBody>
        </p:sp>
      </p:grpSp>
      <p:grpSp>
        <p:nvGrpSpPr>
          <p:cNvPr id="36" name="组合 35">
            <a:extLst>
              <a:ext uri="{FF2B5EF4-FFF2-40B4-BE49-F238E27FC236}">
                <a16:creationId xmlns:a16="http://schemas.microsoft.com/office/drawing/2014/main" id="{DE13644D-27EC-F378-57C5-92AC4D649B17}"/>
              </a:ext>
            </a:extLst>
          </p:cNvPr>
          <p:cNvGrpSpPr/>
          <p:nvPr/>
        </p:nvGrpSpPr>
        <p:grpSpPr>
          <a:xfrm>
            <a:off x="6140235" y="1165171"/>
            <a:ext cx="1785000" cy="1405481"/>
            <a:chOff x="2638822" y="879876"/>
            <a:chExt cx="1785000" cy="1492202"/>
          </a:xfrm>
        </p:grpSpPr>
        <p:sp>
          <p:nvSpPr>
            <p:cNvPr id="37" name="对话气泡: 圆角矩形 36">
              <a:extLst>
                <a:ext uri="{FF2B5EF4-FFF2-40B4-BE49-F238E27FC236}">
                  <a16:creationId xmlns:a16="http://schemas.microsoft.com/office/drawing/2014/main" id="{3A86AEA2-9925-2187-D64F-28006BEE923E}"/>
                </a:ext>
              </a:extLst>
            </p:cNvPr>
            <p:cNvSpPr/>
            <p:nvPr/>
          </p:nvSpPr>
          <p:spPr>
            <a:xfrm>
              <a:off x="2638822" y="879876"/>
              <a:ext cx="1752788" cy="1492202"/>
            </a:xfrm>
            <a:prstGeom prst="wedgeRoundRectCallout">
              <a:avLst>
                <a:gd name="adj1" fmla="val -288"/>
                <a:gd name="adj2" fmla="val 61948"/>
                <a:gd name="adj3" fmla="val 16667"/>
              </a:avLst>
            </a:pr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357FF19-EDCB-7D93-C917-08A671563C97}"/>
                </a:ext>
              </a:extLst>
            </p:cNvPr>
            <p:cNvSpPr txBox="1"/>
            <p:nvPr/>
          </p:nvSpPr>
          <p:spPr>
            <a:xfrm>
              <a:off x="2671034" y="1192310"/>
              <a:ext cx="1752788" cy="830997"/>
            </a:xfrm>
            <a:prstGeom prst="rect">
              <a:avLst/>
            </a:prstGeom>
            <a:noFill/>
            <a:ln>
              <a:noFill/>
            </a:ln>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分析预测结果并根据结果对模型做出改进</a:t>
              </a:r>
            </a:p>
          </p:txBody>
        </p:sp>
      </p:grpSp>
      <p:grpSp>
        <p:nvGrpSpPr>
          <p:cNvPr id="39" name="组合 38">
            <a:extLst>
              <a:ext uri="{FF2B5EF4-FFF2-40B4-BE49-F238E27FC236}">
                <a16:creationId xmlns:a16="http://schemas.microsoft.com/office/drawing/2014/main" id="{5D682EF8-508C-EA5B-37C3-2059362F74D3}"/>
              </a:ext>
            </a:extLst>
          </p:cNvPr>
          <p:cNvGrpSpPr/>
          <p:nvPr/>
        </p:nvGrpSpPr>
        <p:grpSpPr>
          <a:xfrm>
            <a:off x="7294612" y="4394326"/>
            <a:ext cx="2903811" cy="1627756"/>
            <a:chOff x="2638822" y="879876"/>
            <a:chExt cx="1752788" cy="1492202"/>
          </a:xfrm>
          <a:solidFill>
            <a:srgbClr val="9DB3B9"/>
          </a:solidFill>
        </p:grpSpPr>
        <p:sp>
          <p:nvSpPr>
            <p:cNvPr id="40" name="对话气泡: 圆角矩形 39">
              <a:extLst>
                <a:ext uri="{FF2B5EF4-FFF2-40B4-BE49-F238E27FC236}">
                  <a16:creationId xmlns:a16="http://schemas.microsoft.com/office/drawing/2014/main" id="{678B4283-0E59-B4F8-2FD0-AE17E47500C2}"/>
                </a:ext>
              </a:extLst>
            </p:cNvPr>
            <p:cNvSpPr/>
            <p:nvPr/>
          </p:nvSpPr>
          <p:spPr>
            <a:xfrm>
              <a:off x="2638822" y="879876"/>
              <a:ext cx="1752788" cy="1492202"/>
            </a:xfrm>
            <a:prstGeom prst="wedgeRoundRectCallout">
              <a:avLst>
                <a:gd name="adj1" fmla="val 1326"/>
                <a:gd name="adj2" fmla="val -62568"/>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9BDC9DFC-38D7-210F-8CA5-03BA70BF3CAC}"/>
                </a:ext>
              </a:extLst>
            </p:cNvPr>
            <p:cNvSpPr txBox="1"/>
            <p:nvPr/>
          </p:nvSpPr>
          <p:spPr>
            <a:xfrm>
              <a:off x="2638822" y="1267216"/>
              <a:ext cx="1752788" cy="717522"/>
            </a:xfrm>
            <a:prstGeom prst="rect">
              <a:avLst/>
            </a:prstGeom>
            <a:grpFill/>
            <a:ln>
              <a:noFill/>
            </a:ln>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最终基于模型做出一个预测软件，能够根据用户输入数据给出准确度较高预测</a:t>
              </a:r>
            </a:p>
          </p:txBody>
        </p:sp>
      </p:grpSp>
      <p:grpSp>
        <p:nvGrpSpPr>
          <p:cNvPr id="42" name="组合 41">
            <a:extLst>
              <a:ext uri="{FF2B5EF4-FFF2-40B4-BE49-F238E27FC236}">
                <a16:creationId xmlns:a16="http://schemas.microsoft.com/office/drawing/2014/main" id="{E11757D4-EFD8-D867-5174-86B4E6E592E3}"/>
              </a:ext>
            </a:extLst>
          </p:cNvPr>
          <p:cNvGrpSpPr/>
          <p:nvPr/>
        </p:nvGrpSpPr>
        <p:grpSpPr>
          <a:xfrm>
            <a:off x="9641648" y="1167749"/>
            <a:ext cx="1872208" cy="1405481"/>
            <a:chOff x="2584864" y="879876"/>
            <a:chExt cx="1872208" cy="1492202"/>
          </a:xfrm>
        </p:grpSpPr>
        <p:sp>
          <p:nvSpPr>
            <p:cNvPr id="43" name="对话气泡: 圆角矩形 42">
              <a:extLst>
                <a:ext uri="{FF2B5EF4-FFF2-40B4-BE49-F238E27FC236}">
                  <a16:creationId xmlns:a16="http://schemas.microsoft.com/office/drawing/2014/main" id="{36C6F7B0-B8A1-C0D4-FF1A-83F4EE0ED2E7}"/>
                </a:ext>
              </a:extLst>
            </p:cNvPr>
            <p:cNvSpPr/>
            <p:nvPr/>
          </p:nvSpPr>
          <p:spPr>
            <a:xfrm>
              <a:off x="2638822" y="879876"/>
              <a:ext cx="1752788" cy="1492202"/>
            </a:xfrm>
            <a:prstGeom prst="wedgeRoundRectCallout">
              <a:avLst>
                <a:gd name="adj1" fmla="val -288"/>
                <a:gd name="adj2" fmla="val 61948"/>
                <a:gd name="adj3" fmla="val 16667"/>
              </a:avLst>
            </a:prstGeom>
            <a:solidFill>
              <a:srgbClr val="31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71544D50-5C6B-3B2E-D322-82CDC7AC989C}"/>
                </a:ext>
              </a:extLst>
            </p:cNvPr>
            <p:cNvSpPr txBox="1"/>
            <p:nvPr/>
          </p:nvSpPr>
          <p:spPr>
            <a:xfrm>
              <a:off x="2584864" y="1084630"/>
              <a:ext cx="1872208" cy="1077218"/>
            </a:xfrm>
            <a:prstGeom prst="rect">
              <a:avLst/>
            </a:prstGeom>
            <a:noFill/>
            <a:ln>
              <a:noFill/>
            </a:ln>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做出一个能够根据输入数据自动分析模型预测效果进行更新的软件</a:t>
              </a:r>
            </a:p>
          </p:txBody>
        </p:sp>
      </p:grpSp>
      <p:grpSp>
        <p:nvGrpSpPr>
          <p:cNvPr id="52" name="组合 51">
            <a:extLst>
              <a:ext uri="{FF2B5EF4-FFF2-40B4-BE49-F238E27FC236}">
                <a16:creationId xmlns:a16="http://schemas.microsoft.com/office/drawing/2014/main" id="{F08C1325-76C6-1B7A-965C-A1ADE1F251AF}"/>
              </a:ext>
            </a:extLst>
          </p:cNvPr>
          <p:cNvGrpSpPr/>
          <p:nvPr/>
        </p:nvGrpSpPr>
        <p:grpSpPr>
          <a:xfrm>
            <a:off x="2350790" y="4739892"/>
            <a:ext cx="980350" cy="936624"/>
            <a:chOff x="5737526" y="5806058"/>
            <a:chExt cx="980350" cy="936624"/>
          </a:xfrm>
        </p:grpSpPr>
        <p:sp>
          <p:nvSpPr>
            <p:cNvPr id="46" name="椭圆 45">
              <a:extLst>
                <a:ext uri="{FF2B5EF4-FFF2-40B4-BE49-F238E27FC236}">
                  <a16:creationId xmlns:a16="http://schemas.microsoft.com/office/drawing/2014/main" id="{56EA3D57-2EFD-35AB-084B-F61AF3D82268}"/>
                </a:ext>
              </a:extLst>
            </p:cNvPr>
            <p:cNvSpPr/>
            <p:nvPr/>
          </p:nvSpPr>
          <p:spPr>
            <a:xfrm>
              <a:off x="5737526" y="5806058"/>
              <a:ext cx="980350" cy="936624"/>
            </a:xfrm>
            <a:prstGeom prst="ellipse">
              <a:avLst/>
            </a:prstGeom>
            <a:solidFill>
              <a:schemeClr val="accent2"/>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48" name="文本框 47">
              <a:extLst>
                <a:ext uri="{FF2B5EF4-FFF2-40B4-BE49-F238E27FC236}">
                  <a16:creationId xmlns:a16="http://schemas.microsoft.com/office/drawing/2014/main" id="{16205BA6-5770-7065-7D12-7F4171AD36D3}"/>
                </a:ext>
              </a:extLst>
            </p:cNvPr>
            <p:cNvSpPr txBox="1"/>
            <p:nvPr/>
          </p:nvSpPr>
          <p:spPr>
            <a:xfrm>
              <a:off x="5923621" y="6091268"/>
              <a:ext cx="644476"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模型</a:t>
              </a:r>
            </a:p>
          </p:txBody>
        </p:sp>
      </p:grpSp>
      <p:grpSp>
        <p:nvGrpSpPr>
          <p:cNvPr id="53" name="组合 52">
            <a:extLst>
              <a:ext uri="{FF2B5EF4-FFF2-40B4-BE49-F238E27FC236}">
                <a16:creationId xmlns:a16="http://schemas.microsoft.com/office/drawing/2014/main" id="{17C325C3-1216-28D2-B333-AE093F21C6C6}"/>
              </a:ext>
            </a:extLst>
          </p:cNvPr>
          <p:cNvGrpSpPr/>
          <p:nvPr/>
        </p:nvGrpSpPr>
        <p:grpSpPr>
          <a:xfrm>
            <a:off x="10773126" y="4741249"/>
            <a:ext cx="980350" cy="936624"/>
            <a:chOff x="7379806" y="5809795"/>
            <a:chExt cx="980350" cy="936624"/>
          </a:xfrm>
        </p:grpSpPr>
        <p:sp>
          <p:nvSpPr>
            <p:cNvPr id="47" name="椭圆 46">
              <a:extLst>
                <a:ext uri="{FF2B5EF4-FFF2-40B4-BE49-F238E27FC236}">
                  <a16:creationId xmlns:a16="http://schemas.microsoft.com/office/drawing/2014/main" id="{01CD5C2C-0494-18B0-4F49-FF17B80443E9}"/>
                </a:ext>
              </a:extLst>
            </p:cNvPr>
            <p:cNvSpPr/>
            <p:nvPr/>
          </p:nvSpPr>
          <p:spPr>
            <a:xfrm>
              <a:off x="7379806" y="5809795"/>
              <a:ext cx="980350" cy="936624"/>
            </a:xfrm>
            <a:prstGeom prst="ellipse">
              <a:avLst/>
            </a:prstGeom>
            <a:solidFill>
              <a:schemeClr val="accent2"/>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9" name="文本框 48">
              <a:extLst>
                <a:ext uri="{FF2B5EF4-FFF2-40B4-BE49-F238E27FC236}">
                  <a16:creationId xmlns:a16="http://schemas.microsoft.com/office/drawing/2014/main" id="{3A405139-BF6C-24B2-86D1-5AB024AAE18C}"/>
                </a:ext>
              </a:extLst>
            </p:cNvPr>
            <p:cNvSpPr txBox="1"/>
            <p:nvPr/>
          </p:nvSpPr>
          <p:spPr>
            <a:xfrm>
              <a:off x="7568280" y="6091268"/>
              <a:ext cx="644476"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工程</a:t>
              </a:r>
            </a:p>
          </p:txBody>
        </p:sp>
      </p:grpSp>
    </p:spTree>
    <p:extLst>
      <p:ext uri="{BB962C8B-B14F-4D97-AF65-F5344CB8AC3E}">
        <p14:creationId xmlns:p14="http://schemas.microsoft.com/office/powerpoint/2010/main" val="2086048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500" fill="hold"/>
                                        <p:tgtEl>
                                          <p:spTgt spid="52"/>
                                        </p:tgtEl>
                                        <p:attrNameLst>
                                          <p:attrName>ppt_x</p:attrName>
                                        </p:attrNameLst>
                                      </p:cBhvr>
                                      <p:tavLst>
                                        <p:tav tm="0">
                                          <p:val>
                                            <p:strVal val="#ppt_x"/>
                                          </p:val>
                                        </p:tav>
                                        <p:tav tm="100000">
                                          <p:val>
                                            <p:strVal val="#ppt_x"/>
                                          </p:val>
                                        </p:tav>
                                      </p:tavLst>
                                    </p:anim>
                                    <p:anim calcmode="lin" valueType="num">
                                      <p:cBhvr additive="base">
                                        <p:cTn id="43" dur="500" fill="hold"/>
                                        <p:tgtEl>
                                          <p:spTgt spid="5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500" fill="hold"/>
                                        <p:tgtEl>
                                          <p:spTgt spid="53"/>
                                        </p:tgtEl>
                                        <p:attrNameLst>
                                          <p:attrName>ppt_x</p:attrName>
                                        </p:attrNameLst>
                                      </p:cBhvr>
                                      <p:tavLst>
                                        <p:tav tm="0">
                                          <p:val>
                                            <p:strVal val="#ppt_x"/>
                                          </p:val>
                                        </p:tav>
                                        <p:tav tm="100000">
                                          <p:val>
                                            <p:strVal val="#ppt_x"/>
                                          </p:val>
                                        </p:tav>
                                      </p:tavLst>
                                    </p:anim>
                                    <p:anim calcmode="lin" valueType="num">
                                      <p:cBhvr additive="base">
                                        <p:cTn id="4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6BDE491C-F772-54E3-FC0C-8B8ED18B179B}"/>
              </a:ext>
            </a:extLst>
          </p:cNvPr>
          <p:cNvSpPr txBox="1"/>
          <p:nvPr/>
        </p:nvSpPr>
        <p:spPr bwMode="auto">
          <a:xfrm>
            <a:off x="2350790" y="157562"/>
            <a:ext cx="3232073"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团队分工与合作</a:t>
            </a:r>
          </a:p>
        </p:txBody>
      </p:sp>
      <p:grpSp>
        <p:nvGrpSpPr>
          <p:cNvPr id="76" name="组合 75">
            <a:extLst>
              <a:ext uri="{FF2B5EF4-FFF2-40B4-BE49-F238E27FC236}">
                <a16:creationId xmlns:a16="http://schemas.microsoft.com/office/drawing/2014/main" id="{58B7FB1C-945A-B733-08E8-EC6C1B24EA90}"/>
              </a:ext>
            </a:extLst>
          </p:cNvPr>
          <p:cNvGrpSpPr/>
          <p:nvPr/>
        </p:nvGrpSpPr>
        <p:grpSpPr>
          <a:xfrm>
            <a:off x="2494806" y="1186430"/>
            <a:ext cx="8865357" cy="4979668"/>
            <a:chOff x="2566811" y="1114422"/>
            <a:chExt cx="9231161" cy="4948672"/>
          </a:xfrm>
        </p:grpSpPr>
        <p:pic>
          <p:nvPicPr>
            <p:cNvPr id="73" name="图片 72">
              <a:extLst>
                <a:ext uri="{FF2B5EF4-FFF2-40B4-BE49-F238E27FC236}">
                  <a16:creationId xmlns:a16="http://schemas.microsoft.com/office/drawing/2014/main" id="{E43D1993-F1D7-6AD6-B9F4-5762B4BD6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7310" b="6258"/>
            <a:stretch/>
          </p:blipFill>
          <p:spPr>
            <a:xfrm>
              <a:off x="2566811" y="3944897"/>
              <a:ext cx="1866507" cy="2108171"/>
            </a:xfrm>
            <a:prstGeom prst="rect">
              <a:avLst/>
            </a:prstGeom>
          </p:spPr>
        </p:pic>
        <p:pic>
          <p:nvPicPr>
            <p:cNvPr id="71" name="图片 70">
              <a:extLst>
                <a:ext uri="{FF2B5EF4-FFF2-40B4-BE49-F238E27FC236}">
                  <a16:creationId xmlns:a16="http://schemas.microsoft.com/office/drawing/2014/main" id="{4D075016-9CAB-E155-AAD2-BA110F653D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254" b="7951"/>
            <a:stretch/>
          </p:blipFill>
          <p:spPr>
            <a:xfrm>
              <a:off x="7409364" y="3937685"/>
              <a:ext cx="1871455" cy="2115383"/>
            </a:xfrm>
            <a:prstGeom prst="rect">
              <a:avLst/>
            </a:prstGeom>
          </p:spPr>
        </p:pic>
        <p:grpSp>
          <p:nvGrpSpPr>
            <p:cNvPr id="9" name="组合 8">
              <a:extLst>
                <a:ext uri="{FF2B5EF4-FFF2-40B4-BE49-F238E27FC236}">
                  <a16:creationId xmlns:a16="http://schemas.microsoft.com/office/drawing/2014/main" id="{138F90A1-93B5-4916-F9CC-114CDA3ECEBF}"/>
                </a:ext>
              </a:extLst>
            </p:cNvPr>
            <p:cNvGrpSpPr/>
            <p:nvPr/>
          </p:nvGrpSpPr>
          <p:grpSpPr>
            <a:xfrm>
              <a:off x="4563734" y="1114422"/>
              <a:ext cx="2539583" cy="2118197"/>
              <a:chOff x="3892715" y="1292824"/>
              <a:chExt cx="2095683" cy="2522478"/>
            </a:xfrm>
          </p:grpSpPr>
          <p:sp>
            <p:nvSpPr>
              <p:cNvPr id="10" name="矩形: 圆角 9">
                <a:extLst>
                  <a:ext uri="{FF2B5EF4-FFF2-40B4-BE49-F238E27FC236}">
                    <a16:creationId xmlns:a16="http://schemas.microsoft.com/office/drawing/2014/main" id="{BB56EA10-126D-18D4-A17E-E7F86A7CD70E}"/>
                  </a:ext>
                </a:extLst>
              </p:cNvPr>
              <p:cNvSpPr/>
              <p:nvPr/>
            </p:nvSpPr>
            <p:spPr>
              <a:xfrm>
                <a:off x="3920787" y="1292824"/>
                <a:ext cx="2067611" cy="2522478"/>
              </a:xfrm>
              <a:prstGeom prst="roundRect">
                <a:avLst>
                  <a:gd name="adj" fmla="val 8858"/>
                </a:avLst>
              </a:prstGeom>
              <a:solidFill>
                <a:srgbClr val="EDEDED"/>
              </a:solidFill>
              <a:ln>
                <a:noFill/>
              </a:ln>
              <a:effectLst>
                <a:outerShdw blurRad="127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EDED"/>
                  </a:solidFill>
                </a:endParaRPr>
              </a:p>
            </p:txBody>
          </p:sp>
          <p:sp>
            <p:nvSpPr>
              <p:cNvPr id="11" name="矩形: 圆顶角 10">
                <a:extLst>
                  <a:ext uri="{FF2B5EF4-FFF2-40B4-BE49-F238E27FC236}">
                    <a16:creationId xmlns:a16="http://schemas.microsoft.com/office/drawing/2014/main" id="{FC0B08F7-A644-427D-46A4-E4EA8B593CE4}"/>
                  </a:ext>
                </a:extLst>
              </p:cNvPr>
              <p:cNvSpPr/>
              <p:nvPr/>
            </p:nvSpPr>
            <p:spPr>
              <a:xfrm>
                <a:off x="3920786" y="1292825"/>
                <a:ext cx="2067611" cy="612714"/>
              </a:xfrm>
              <a:prstGeom prst="round2SameRect">
                <a:avLst>
                  <a:gd name="adj1" fmla="val 29622"/>
                  <a:gd name="adj2" fmla="val 0"/>
                </a:avLst>
              </a:prstGeom>
              <a:gradFill>
                <a:gsLst>
                  <a:gs pos="0">
                    <a:srgbClr val="363795"/>
                  </a:gs>
                  <a:gs pos="100000">
                    <a:srgbClr val="005C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2" name="文本框 11">
                <a:extLst>
                  <a:ext uri="{FF2B5EF4-FFF2-40B4-BE49-F238E27FC236}">
                    <a16:creationId xmlns:a16="http://schemas.microsoft.com/office/drawing/2014/main" id="{C0966422-3817-FF93-6C54-4F729E36DB74}"/>
                  </a:ext>
                </a:extLst>
              </p:cNvPr>
              <p:cNvSpPr txBox="1"/>
              <p:nvPr/>
            </p:nvSpPr>
            <p:spPr>
              <a:xfrm>
                <a:off x="3892715" y="2069719"/>
                <a:ext cx="2067611" cy="1492955"/>
              </a:xfrm>
              <a:prstGeom prst="rect">
                <a:avLst/>
              </a:prstGeom>
              <a:noFill/>
              <a:ln w="9525">
                <a:noFill/>
              </a:ln>
            </p:spPr>
            <p:txBody>
              <a:bodyPr wrap="square" anchor="t">
                <a:spAutoFit/>
              </a:bodyPr>
              <a:lstStyle/>
              <a:p>
                <a:pPr algn="ctr">
                  <a:lnSpc>
                    <a:spcPct val="130000"/>
                  </a:lnSpc>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数据处理</a:t>
                </a:r>
                <a:endParaRPr lang="en-US" altLang="zh-CN" sz="2000" b="1" dirty="0">
                  <a:latin typeface="微软雅黑" panose="020B0503020204020204" pitchFamily="34" charset="-122"/>
                  <a:ea typeface="微软雅黑" panose="020B0503020204020204" pitchFamily="34" charset="-122"/>
                </a:endParaRPr>
              </a:p>
              <a:p>
                <a:pPr algn="ctr">
                  <a:lnSpc>
                    <a:spcPct val="130000"/>
                  </a:lnSpc>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软件搭建</a:t>
                </a:r>
                <a:endParaRPr lang="en-US" altLang="zh-CN" sz="2000" b="1" dirty="0">
                  <a:latin typeface="微软雅黑" panose="020B0503020204020204" pitchFamily="34" charset="-122"/>
                  <a:ea typeface="微软雅黑" panose="020B0503020204020204" pitchFamily="34" charset="-122"/>
                </a:endParaRPr>
              </a:p>
              <a:p>
                <a:pPr algn="ctr">
                  <a:lnSpc>
                    <a:spcPct val="130000"/>
                  </a:lnSpc>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模型应用</a:t>
                </a:r>
              </a:p>
            </p:txBody>
          </p:sp>
          <p:sp>
            <p:nvSpPr>
              <p:cNvPr id="13" name="文本框 12">
                <a:extLst>
                  <a:ext uri="{FF2B5EF4-FFF2-40B4-BE49-F238E27FC236}">
                    <a16:creationId xmlns:a16="http://schemas.microsoft.com/office/drawing/2014/main" id="{8B357417-50E2-D487-B5BA-3178FED63AA0}"/>
                  </a:ext>
                </a:extLst>
              </p:cNvPr>
              <p:cNvSpPr txBox="1"/>
              <p:nvPr/>
            </p:nvSpPr>
            <p:spPr>
              <a:xfrm>
                <a:off x="3915916" y="1372453"/>
                <a:ext cx="2025977" cy="453457"/>
              </a:xfrm>
              <a:prstGeom prst="rect">
                <a:avLst/>
              </a:prstGeom>
              <a:noFill/>
              <a:ln w="9525">
                <a:noFill/>
              </a:ln>
            </p:spPr>
            <p:txBody>
              <a:bodyPr wrap="square" anchor="t">
                <a:spAutoFit/>
              </a:bodyPr>
              <a:lstStyle/>
              <a:p>
                <a:pPr algn="ctr">
                  <a:lnSpc>
                    <a:spcPct val="130000"/>
                  </a:lnSpc>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黄炼</a:t>
                </a:r>
              </a:p>
            </p:txBody>
          </p:sp>
        </p:grpSp>
        <p:grpSp>
          <p:nvGrpSpPr>
            <p:cNvPr id="15" name="组合 14">
              <a:extLst>
                <a:ext uri="{FF2B5EF4-FFF2-40B4-BE49-F238E27FC236}">
                  <a16:creationId xmlns:a16="http://schemas.microsoft.com/office/drawing/2014/main" id="{8C4FD8F3-A127-A730-F70A-657DDCF571FC}"/>
                </a:ext>
              </a:extLst>
            </p:cNvPr>
            <p:cNvGrpSpPr/>
            <p:nvPr/>
          </p:nvGrpSpPr>
          <p:grpSpPr>
            <a:xfrm>
              <a:off x="9433647" y="1114422"/>
              <a:ext cx="2364324" cy="2118197"/>
              <a:chOff x="3915916" y="1292824"/>
              <a:chExt cx="1955654" cy="2522478"/>
            </a:xfrm>
          </p:grpSpPr>
          <p:sp>
            <p:nvSpPr>
              <p:cNvPr id="16" name="矩形: 圆角 15">
                <a:extLst>
                  <a:ext uri="{FF2B5EF4-FFF2-40B4-BE49-F238E27FC236}">
                    <a16:creationId xmlns:a16="http://schemas.microsoft.com/office/drawing/2014/main" id="{99AD76AC-14B0-12BE-7DDA-89F2FF45FD58}"/>
                  </a:ext>
                </a:extLst>
              </p:cNvPr>
              <p:cNvSpPr/>
              <p:nvPr/>
            </p:nvSpPr>
            <p:spPr>
              <a:xfrm>
                <a:off x="3920788" y="1292824"/>
                <a:ext cx="1950782" cy="2522478"/>
              </a:xfrm>
              <a:prstGeom prst="roundRect">
                <a:avLst>
                  <a:gd name="adj" fmla="val 8858"/>
                </a:avLst>
              </a:prstGeom>
              <a:solidFill>
                <a:srgbClr val="EDEDED"/>
              </a:solidFill>
              <a:ln>
                <a:noFill/>
              </a:ln>
              <a:effectLst>
                <a:outerShdw blurRad="127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EDED"/>
                  </a:solidFill>
                </a:endParaRPr>
              </a:p>
            </p:txBody>
          </p:sp>
          <p:sp>
            <p:nvSpPr>
              <p:cNvPr id="17" name="矩形: 圆顶角 16">
                <a:extLst>
                  <a:ext uri="{FF2B5EF4-FFF2-40B4-BE49-F238E27FC236}">
                    <a16:creationId xmlns:a16="http://schemas.microsoft.com/office/drawing/2014/main" id="{3950A08E-83BA-53B0-250F-68671824DCC3}"/>
                  </a:ext>
                </a:extLst>
              </p:cNvPr>
              <p:cNvSpPr/>
              <p:nvPr/>
            </p:nvSpPr>
            <p:spPr>
              <a:xfrm>
                <a:off x="3920786" y="1292825"/>
                <a:ext cx="1945912" cy="612714"/>
              </a:xfrm>
              <a:prstGeom prst="round2SameRect">
                <a:avLst>
                  <a:gd name="adj1" fmla="val 29622"/>
                  <a:gd name="adj2" fmla="val 0"/>
                </a:avLst>
              </a:prstGeom>
              <a:gradFill>
                <a:gsLst>
                  <a:gs pos="0">
                    <a:srgbClr val="363795"/>
                  </a:gs>
                  <a:gs pos="100000">
                    <a:srgbClr val="005C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 name="文本框 17">
                <a:extLst>
                  <a:ext uri="{FF2B5EF4-FFF2-40B4-BE49-F238E27FC236}">
                    <a16:creationId xmlns:a16="http://schemas.microsoft.com/office/drawing/2014/main" id="{3D256448-5092-8C57-C9AC-551BAEF1722A}"/>
                  </a:ext>
                </a:extLst>
              </p:cNvPr>
              <p:cNvSpPr txBox="1"/>
              <p:nvPr/>
            </p:nvSpPr>
            <p:spPr>
              <a:xfrm>
                <a:off x="3915916" y="2069720"/>
                <a:ext cx="1950782" cy="1492955"/>
              </a:xfrm>
              <a:prstGeom prst="rect">
                <a:avLst/>
              </a:prstGeom>
              <a:noFill/>
              <a:ln w="9525">
                <a:noFill/>
              </a:ln>
            </p:spPr>
            <p:txBody>
              <a:bodyPr wrap="square" anchor="t">
                <a:spAutoFit/>
              </a:bodyPr>
              <a:lstStyle/>
              <a:p>
                <a:pPr algn="ctr">
                  <a:lnSpc>
                    <a:spcPct val="130000"/>
                  </a:lnSpc>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模型分析</a:t>
                </a:r>
                <a:endParaRPr lang="en-US" altLang="zh-CN" sz="2000" b="1" dirty="0">
                  <a:latin typeface="微软雅黑" panose="020B0503020204020204" pitchFamily="34" charset="-122"/>
                  <a:ea typeface="微软雅黑" panose="020B0503020204020204" pitchFamily="34" charset="-122"/>
                </a:endParaRPr>
              </a:p>
              <a:p>
                <a:pPr algn="ctr">
                  <a:lnSpc>
                    <a:spcPct val="130000"/>
                  </a:lnSpc>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模型建立</a:t>
                </a:r>
                <a:endParaRPr lang="en-US" altLang="zh-CN" sz="2000" b="1" dirty="0">
                  <a:latin typeface="微软雅黑" panose="020B0503020204020204" pitchFamily="34" charset="-122"/>
                  <a:ea typeface="微软雅黑" panose="020B0503020204020204" pitchFamily="34" charset="-122"/>
                </a:endParaRPr>
              </a:p>
              <a:p>
                <a:pPr algn="ctr">
                  <a:lnSpc>
                    <a:spcPct val="130000"/>
                  </a:lnSpc>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数据处理</a:t>
                </a:r>
              </a:p>
            </p:txBody>
          </p:sp>
          <p:sp>
            <p:nvSpPr>
              <p:cNvPr id="19" name="文本框 18">
                <a:extLst>
                  <a:ext uri="{FF2B5EF4-FFF2-40B4-BE49-F238E27FC236}">
                    <a16:creationId xmlns:a16="http://schemas.microsoft.com/office/drawing/2014/main" id="{6D11A818-F7B2-1061-810C-B9C4E6466ACA}"/>
                  </a:ext>
                </a:extLst>
              </p:cNvPr>
              <p:cNvSpPr txBox="1"/>
              <p:nvPr/>
            </p:nvSpPr>
            <p:spPr>
              <a:xfrm>
                <a:off x="3915916" y="1372454"/>
                <a:ext cx="1950782" cy="540004"/>
              </a:xfrm>
              <a:prstGeom prst="rect">
                <a:avLst/>
              </a:prstGeom>
              <a:noFill/>
              <a:ln w="9525">
                <a:noFill/>
              </a:ln>
            </p:spPr>
            <p:txBody>
              <a:bodyPr wrap="square" anchor="t">
                <a:spAutoFit/>
              </a:bodyPr>
              <a:lstStyle/>
              <a:p>
                <a:pPr algn="ctr">
                  <a:lnSpc>
                    <a:spcPct val="130000"/>
                  </a:lnSpc>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李亮霖</a:t>
                </a:r>
              </a:p>
            </p:txBody>
          </p:sp>
        </p:grpSp>
        <p:grpSp>
          <p:nvGrpSpPr>
            <p:cNvPr id="22" name="组合 21">
              <a:extLst>
                <a:ext uri="{FF2B5EF4-FFF2-40B4-BE49-F238E27FC236}">
                  <a16:creationId xmlns:a16="http://schemas.microsoft.com/office/drawing/2014/main" id="{9E142131-3697-0C43-B2AE-3361CD66D209}"/>
                </a:ext>
              </a:extLst>
            </p:cNvPr>
            <p:cNvGrpSpPr/>
            <p:nvPr/>
          </p:nvGrpSpPr>
          <p:grpSpPr>
            <a:xfrm>
              <a:off x="4583037" y="3944897"/>
              <a:ext cx="2514373" cy="2118197"/>
              <a:chOff x="3908630" y="1292824"/>
              <a:chExt cx="2079768" cy="2522478"/>
            </a:xfrm>
          </p:grpSpPr>
          <p:sp>
            <p:nvSpPr>
              <p:cNvPr id="24" name="矩形: 圆角 23">
                <a:extLst>
                  <a:ext uri="{FF2B5EF4-FFF2-40B4-BE49-F238E27FC236}">
                    <a16:creationId xmlns:a16="http://schemas.microsoft.com/office/drawing/2014/main" id="{5DE1D3C4-FD2F-C01F-7534-FAE11DB51B2D}"/>
                  </a:ext>
                </a:extLst>
              </p:cNvPr>
              <p:cNvSpPr/>
              <p:nvPr/>
            </p:nvSpPr>
            <p:spPr>
              <a:xfrm>
                <a:off x="3920787" y="1292824"/>
                <a:ext cx="2067611" cy="2522478"/>
              </a:xfrm>
              <a:prstGeom prst="roundRect">
                <a:avLst>
                  <a:gd name="adj" fmla="val 8858"/>
                </a:avLst>
              </a:prstGeom>
              <a:solidFill>
                <a:srgbClr val="EDEDED"/>
              </a:solidFill>
              <a:ln>
                <a:noFill/>
              </a:ln>
              <a:effectLst>
                <a:outerShdw blurRad="127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EDED"/>
                  </a:solidFill>
                </a:endParaRPr>
              </a:p>
            </p:txBody>
          </p:sp>
          <p:sp>
            <p:nvSpPr>
              <p:cNvPr id="25" name="矩形: 圆顶角 24">
                <a:extLst>
                  <a:ext uri="{FF2B5EF4-FFF2-40B4-BE49-F238E27FC236}">
                    <a16:creationId xmlns:a16="http://schemas.microsoft.com/office/drawing/2014/main" id="{E31864CF-4C8B-E70F-51C7-F8508BD8FC74}"/>
                  </a:ext>
                </a:extLst>
              </p:cNvPr>
              <p:cNvSpPr/>
              <p:nvPr/>
            </p:nvSpPr>
            <p:spPr>
              <a:xfrm>
                <a:off x="3920786" y="1292825"/>
                <a:ext cx="2067611" cy="612714"/>
              </a:xfrm>
              <a:prstGeom prst="round2SameRect">
                <a:avLst>
                  <a:gd name="adj1" fmla="val 29622"/>
                  <a:gd name="adj2" fmla="val 0"/>
                </a:avLst>
              </a:prstGeom>
              <a:gradFill>
                <a:gsLst>
                  <a:gs pos="0">
                    <a:srgbClr val="363795"/>
                  </a:gs>
                  <a:gs pos="100000">
                    <a:srgbClr val="005C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6" name="文本框 25">
                <a:extLst>
                  <a:ext uri="{FF2B5EF4-FFF2-40B4-BE49-F238E27FC236}">
                    <a16:creationId xmlns:a16="http://schemas.microsoft.com/office/drawing/2014/main" id="{73B50E18-BC78-22CE-E3BE-C7D789D24BA3}"/>
                  </a:ext>
                </a:extLst>
              </p:cNvPr>
              <p:cNvSpPr txBox="1"/>
              <p:nvPr/>
            </p:nvSpPr>
            <p:spPr>
              <a:xfrm>
                <a:off x="3908630" y="2016253"/>
                <a:ext cx="2067611" cy="1492955"/>
              </a:xfrm>
              <a:prstGeom prst="rect">
                <a:avLst/>
              </a:prstGeom>
              <a:noFill/>
              <a:ln w="9525">
                <a:noFill/>
              </a:ln>
            </p:spPr>
            <p:txBody>
              <a:bodyPr wrap="square" anchor="t">
                <a:spAutoFit/>
              </a:bodyPr>
              <a:lstStyle/>
              <a:p>
                <a:pPr algn="ctr">
                  <a:lnSpc>
                    <a:spcPct val="130000"/>
                  </a:lnSpc>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模型分析</a:t>
                </a:r>
                <a:endParaRPr lang="en-US" altLang="zh-CN" sz="2000" b="1" dirty="0">
                  <a:latin typeface="微软雅黑" panose="020B0503020204020204" pitchFamily="34" charset="-122"/>
                  <a:ea typeface="微软雅黑" panose="020B0503020204020204" pitchFamily="34" charset="-122"/>
                </a:endParaRPr>
              </a:p>
              <a:p>
                <a:pPr algn="ctr">
                  <a:lnSpc>
                    <a:spcPct val="130000"/>
                  </a:lnSpc>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报告撰写</a:t>
                </a:r>
                <a:endParaRPr lang="en-US" altLang="zh-CN" sz="2000" b="1" dirty="0">
                  <a:latin typeface="微软雅黑" panose="020B0503020204020204" pitchFamily="34" charset="-122"/>
                  <a:ea typeface="微软雅黑" panose="020B0503020204020204" pitchFamily="34" charset="-122"/>
                </a:endParaRPr>
              </a:p>
              <a:p>
                <a:pPr algn="ctr">
                  <a:lnSpc>
                    <a:spcPct val="130000"/>
                  </a:lnSpc>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软件优化</a:t>
                </a:r>
              </a:p>
            </p:txBody>
          </p:sp>
          <p:sp>
            <p:nvSpPr>
              <p:cNvPr id="27" name="文本框 26">
                <a:extLst>
                  <a:ext uri="{FF2B5EF4-FFF2-40B4-BE49-F238E27FC236}">
                    <a16:creationId xmlns:a16="http://schemas.microsoft.com/office/drawing/2014/main" id="{C2EFDB3A-B567-4D3E-0F0A-FD6167B8DECE}"/>
                  </a:ext>
                </a:extLst>
              </p:cNvPr>
              <p:cNvSpPr txBox="1"/>
              <p:nvPr/>
            </p:nvSpPr>
            <p:spPr>
              <a:xfrm>
                <a:off x="3915916" y="1372453"/>
                <a:ext cx="2025977" cy="540004"/>
              </a:xfrm>
              <a:prstGeom prst="rect">
                <a:avLst/>
              </a:prstGeom>
              <a:noFill/>
              <a:ln w="9525">
                <a:noFill/>
              </a:ln>
            </p:spPr>
            <p:txBody>
              <a:bodyPr wrap="square" anchor="t">
                <a:spAutoFit/>
              </a:bodyPr>
              <a:lstStyle/>
              <a:p>
                <a:pPr algn="ctr">
                  <a:lnSpc>
                    <a:spcPct val="130000"/>
                  </a:lnSpc>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杨文博</a:t>
                </a:r>
              </a:p>
            </p:txBody>
          </p:sp>
        </p:grpSp>
        <p:grpSp>
          <p:nvGrpSpPr>
            <p:cNvPr id="65" name="组合 64">
              <a:extLst>
                <a:ext uri="{FF2B5EF4-FFF2-40B4-BE49-F238E27FC236}">
                  <a16:creationId xmlns:a16="http://schemas.microsoft.com/office/drawing/2014/main" id="{3187E8F3-54CB-EFBE-7D3B-6F9DE6633BF5}"/>
                </a:ext>
              </a:extLst>
            </p:cNvPr>
            <p:cNvGrpSpPr/>
            <p:nvPr/>
          </p:nvGrpSpPr>
          <p:grpSpPr>
            <a:xfrm>
              <a:off x="9421604" y="3941986"/>
              <a:ext cx="2376368" cy="2118197"/>
              <a:chOff x="3895099" y="1292824"/>
              <a:chExt cx="2093299" cy="2522478"/>
            </a:xfrm>
          </p:grpSpPr>
          <p:sp>
            <p:nvSpPr>
              <p:cNvPr id="66" name="矩形: 圆角 65">
                <a:extLst>
                  <a:ext uri="{FF2B5EF4-FFF2-40B4-BE49-F238E27FC236}">
                    <a16:creationId xmlns:a16="http://schemas.microsoft.com/office/drawing/2014/main" id="{EF5C02D1-F3C4-D473-126E-7E559D73E16C}"/>
                  </a:ext>
                </a:extLst>
              </p:cNvPr>
              <p:cNvSpPr/>
              <p:nvPr/>
            </p:nvSpPr>
            <p:spPr>
              <a:xfrm>
                <a:off x="3920787" y="1292824"/>
                <a:ext cx="2067611" cy="2522478"/>
              </a:xfrm>
              <a:prstGeom prst="roundRect">
                <a:avLst>
                  <a:gd name="adj" fmla="val 8858"/>
                </a:avLst>
              </a:prstGeom>
              <a:solidFill>
                <a:srgbClr val="EDEDED"/>
              </a:solidFill>
              <a:ln>
                <a:noFill/>
              </a:ln>
              <a:effectLst>
                <a:outerShdw blurRad="127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EDED"/>
                  </a:solidFill>
                </a:endParaRPr>
              </a:p>
            </p:txBody>
          </p:sp>
          <p:sp>
            <p:nvSpPr>
              <p:cNvPr id="67" name="矩形: 圆顶角 66">
                <a:extLst>
                  <a:ext uri="{FF2B5EF4-FFF2-40B4-BE49-F238E27FC236}">
                    <a16:creationId xmlns:a16="http://schemas.microsoft.com/office/drawing/2014/main" id="{26168F6C-CF5C-2CB1-ADAF-865EBE67ACEB}"/>
                  </a:ext>
                </a:extLst>
              </p:cNvPr>
              <p:cNvSpPr/>
              <p:nvPr/>
            </p:nvSpPr>
            <p:spPr>
              <a:xfrm>
                <a:off x="3920786" y="1292825"/>
                <a:ext cx="2067611" cy="612714"/>
              </a:xfrm>
              <a:prstGeom prst="round2SameRect">
                <a:avLst>
                  <a:gd name="adj1" fmla="val 29622"/>
                  <a:gd name="adj2" fmla="val 0"/>
                </a:avLst>
              </a:prstGeom>
              <a:gradFill>
                <a:gsLst>
                  <a:gs pos="0">
                    <a:srgbClr val="363795"/>
                  </a:gs>
                  <a:gs pos="100000">
                    <a:srgbClr val="005C9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8" name="文本框 67">
                <a:extLst>
                  <a:ext uri="{FF2B5EF4-FFF2-40B4-BE49-F238E27FC236}">
                    <a16:creationId xmlns:a16="http://schemas.microsoft.com/office/drawing/2014/main" id="{AF2F3ED0-6B2E-D483-0154-864C812B744A}"/>
                  </a:ext>
                </a:extLst>
              </p:cNvPr>
              <p:cNvSpPr txBox="1"/>
              <p:nvPr/>
            </p:nvSpPr>
            <p:spPr>
              <a:xfrm>
                <a:off x="3895099" y="2083447"/>
                <a:ext cx="2067611" cy="1492955"/>
              </a:xfrm>
              <a:prstGeom prst="rect">
                <a:avLst/>
              </a:prstGeom>
              <a:noFill/>
              <a:ln w="9525">
                <a:noFill/>
              </a:ln>
            </p:spPr>
            <p:txBody>
              <a:bodyPr wrap="square" anchor="t">
                <a:spAutoFit/>
              </a:bodyPr>
              <a:lstStyle/>
              <a:p>
                <a:pPr algn="ctr">
                  <a:lnSpc>
                    <a:spcPct val="130000"/>
                  </a:lnSpc>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模型建立</a:t>
                </a:r>
                <a:endParaRPr lang="en-US" altLang="zh-CN" sz="2000" b="1" dirty="0">
                  <a:latin typeface="微软雅黑" panose="020B0503020204020204" pitchFamily="34" charset="-122"/>
                  <a:ea typeface="微软雅黑" panose="020B0503020204020204" pitchFamily="34" charset="-122"/>
                </a:endParaRPr>
              </a:p>
              <a:p>
                <a:pPr algn="ctr">
                  <a:lnSpc>
                    <a:spcPct val="130000"/>
                  </a:lnSpc>
                  <a:buFont typeface="Arial" panose="020B0604020202020204" pitchFamily="34" charset="0"/>
                  <a:buNone/>
                </a:pPr>
                <a:r>
                  <a:rPr lang="en-US" altLang="zh-CN" sz="2000" b="1" dirty="0">
                    <a:latin typeface="微软雅黑" panose="020B0503020204020204" pitchFamily="34" charset="-122"/>
                    <a:ea typeface="微软雅黑" panose="020B0503020204020204" pitchFamily="34" charset="-122"/>
                  </a:rPr>
                  <a:t>PPT</a:t>
                </a:r>
                <a:r>
                  <a:rPr lang="zh-CN" altLang="en-US" sz="2000" b="1" dirty="0">
                    <a:latin typeface="微软雅黑" panose="020B0503020204020204" pitchFamily="34" charset="-122"/>
                    <a:ea typeface="微软雅黑" panose="020B0503020204020204" pitchFamily="34" charset="-122"/>
                  </a:rPr>
                  <a:t>制作</a:t>
                </a:r>
                <a:endParaRPr lang="en-US" altLang="zh-CN" sz="2000" b="1" dirty="0">
                  <a:latin typeface="微软雅黑" panose="020B0503020204020204" pitchFamily="34" charset="-122"/>
                  <a:ea typeface="微软雅黑" panose="020B0503020204020204" pitchFamily="34" charset="-122"/>
                </a:endParaRPr>
              </a:p>
              <a:p>
                <a:pPr algn="ctr">
                  <a:lnSpc>
                    <a:spcPct val="130000"/>
                  </a:lnSpc>
                  <a:buFont typeface="Arial" panose="020B0604020202020204" pitchFamily="34" charset="0"/>
                  <a:buNone/>
                </a:pPr>
                <a:r>
                  <a:rPr lang="zh-CN" altLang="en-US" sz="2000" b="1" dirty="0">
                    <a:latin typeface="微软雅黑" panose="020B0503020204020204" pitchFamily="34" charset="-122"/>
                    <a:ea typeface="微软雅黑" panose="020B0503020204020204" pitchFamily="34" charset="-122"/>
                  </a:rPr>
                  <a:t>模型优化</a:t>
                </a:r>
              </a:p>
            </p:txBody>
          </p:sp>
          <p:sp>
            <p:nvSpPr>
              <p:cNvPr id="69" name="文本框 68">
                <a:extLst>
                  <a:ext uri="{FF2B5EF4-FFF2-40B4-BE49-F238E27FC236}">
                    <a16:creationId xmlns:a16="http://schemas.microsoft.com/office/drawing/2014/main" id="{B45215E4-A5FA-E7BC-C1EA-A6633C3635C0}"/>
                  </a:ext>
                </a:extLst>
              </p:cNvPr>
              <p:cNvSpPr txBox="1"/>
              <p:nvPr/>
            </p:nvSpPr>
            <p:spPr>
              <a:xfrm>
                <a:off x="3915916" y="1372453"/>
                <a:ext cx="2025977" cy="540004"/>
              </a:xfrm>
              <a:prstGeom prst="rect">
                <a:avLst/>
              </a:prstGeom>
              <a:noFill/>
              <a:ln w="9525">
                <a:noFill/>
              </a:ln>
            </p:spPr>
            <p:txBody>
              <a:bodyPr wrap="square" anchor="t">
                <a:spAutoFit/>
              </a:bodyPr>
              <a:lstStyle/>
              <a:p>
                <a:pPr algn="ctr">
                  <a:lnSpc>
                    <a:spcPct val="130000"/>
                  </a:lnSpc>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刘子贺</a:t>
                </a:r>
              </a:p>
            </p:txBody>
          </p:sp>
        </p:grpSp>
        <p:pic>
          <p:nvPicPr>
            <p:cNvPr id="75" name="图片 74">
              <a:extLst>
                <a:ext uri="{FF2B5EF4-FFF2-40B4-BE49-F238E27FC236}">
                  <a16:creationId xmlns:a16="http://schemas.microsoft.com/office/drawing/2014/main" id="{56E452D7-456A-44D4-0B03-7612B2F6BA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09364" y="1114422"/>
              <a:ext cx="1871455" cy="2115383"/>
            </a:xfrm>
            <a:prstGeom prst="rect">
              <a:avLst/>
            </a:prstGeom>
          </p:spPr>
        </p:pic>
      </p:grpSp>
      <p:pic>
        <p:nvPicPr>
          <p:cNvPr id="4" name="图片 3">
            <a:extLst>
              <a:ext uri="{FF2B5EF4-FFF2-40B4-BE49-F238E27FC236}">
                <a16:creationId xmlns:a16="http://schemas.microsoft.com/office/drawing/2014/main" id="{23CED347-3485-B5AC-552F-6E1B3BBC48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0099" y="1186430"/>
            <a:ext cx="1697101" cy="2121377"/>
          </a:xfrm>
          <a:prstGeom prst="rect">
            <a:avLst/>
          </a:prstGeom>
        </p:spPr>
      </p:pic>
    </p:spTree>
    <p:extLst>
      <p:ext uri="{BB962C8B-B14F-4D97-AF65-F5344CB8AC3E}">
        <p14:creationId xmlns:p14="http://schemas.microsoft.com/office/powerpoint/2010/main" val="28441268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7E622AF1-863E-16B9-7CCA-ABF09F62CD2E}"/>
              </a:ext>
            </a:extLst>
          </p:cNvPr>
          <p:cNvSpPr txBox="1"/>
          <p:nvPr/>
        </p:nvSpPr>
        <p:spPr bwMode="auto">
          <a:xfrm>
            <a:off x="2350790" y="157562"/>
            <a:ext cx="3232073"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基本点介绍</a:t>
            </a:r>
          </a:p>
        </p:txBody>
      </p:sp>
      <p:sp>
        <p:nvSpPr>
          <p:cNvPr id="6" name="椭圆 5">
            <a:extLst>
              <a:ext uri="{FF2B5EF4-FFF2-40B4-BE49-F238E27FC236}">
                <a16:creationId xmlns:a16="http://schemas.microsoft.com/office/drawing/2014/main" id="{4892B94C-3848-20B0-D1C2-D3F6AE266DD4}"/>
              </a:ext>
            </a:extLst>
          </p:cNvPr>
          <p:cNvSpPr/>
          <p:nvPr/>
        </p:nvSpPr>
        <p:spPr>
          <a:xfrm>
            <a:off x="2381863" y="981522"/>
            <a:ext cx="980350" cy="936624"/>
          </a:xfrm>
          <a:prstGeom prst="ellipse">
            <a:avLst/>
          </a:prstGeom>
          <a:solidFill>
            <a:schemeClr val="accent2"/>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文本框 6">
            <a:extLst>
              <a:ext uri="{FF2B5EF4-FFF2-40B4-BE49-F238E27FC236}">
                <a16:creationId xmlns:a16="http://schemas.microsoft.com/office/drawing/2014/main" id="{163AA82D-9AF6-7D51-E06B-5F65573914D6}"/>
              </a:ext>
            </a:extLst>
          </p:cNvPr>
          <p:cNvSpPr txBox="1"/>
          <p:nvPr/>
        </p:nvSpPr>
        <p:spPr>
          <a:xfrm>
            <a:off x="2567958" y="1266732"/>
            <a:ext cx="644476"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语言</a:t>
            </a:r>
          </a:p>
        </p:txBody>
      </p:sp>
      <p:grpSp>
        <p:nvGrpSpPr>
          <p:cNvPr id="8" name="组合 7">
            <a:extLst>
              <a:ext uri="{FF2B5EF4-FFF2-40B4-BE49-F238E27FC236}">
                <a16:creationId xmlns:a16="http://schemas.microsoft.com/office/drawing/2014/main" id="{5536F2D0-0340-D52C-10AD-C12F4112716F}"/>
              </a:ext>
            </a:extLst>
          </p:cNvPr>
          <p:cNvGrpSpPr/>
          <p:nvPr/>
        </p:nvGrpSpPr>
        <p:grpSpPr>
          <a:xfrm>
            <a:off x="3548308" y="1024825"/>
            <a:ext cx="7548738" cy="850017"/>
            <a:chOff x="3286894" y="5566571"/>
            <a:chExt cx="7548738" cy="850017"/>
          </a:xfrm>
        </p:grpSpPr>
        <p:sp>
          <p:nvSpPr>
            <p:cNvPr id="9" name="矩形: 圆角 8">
              <a:extLst>
                <a:ext uri="{FF2B5EF4-FFF2-40B4-BE49-F238E27FC236}">
                  <a16:creationId xmlns:a16="http://schemas.microsoft.com/office/drawing/2014/main" id="{1E1F1A0A-8901-EC5C-EF3F-676386AB18F5}"/>
                </a:ext>
              </a:extLst>
            </p:cNvPr>
            <p:cNvSpPr/>
            <p:nvPr/>
          </p:nvSpPr>
          <p:spPr>
            <a:xfrm>
              <a:off x="3286894" y="5566571"/>
              <a:ext cx="7548738" cy="850017"/>
            </a:xfrm>
            <a:prstGeom prst="roundRect">
              <a:avLst>
                <a:gd name="adj" fmla="val 18839"/>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10" name="文本框 9">
              <a:extLst>
                <a:ext uri="{FF2B5EF4-FFF2-40B4-BE49-F238E27FC236}">
                  <a16:creationId xmlns:a16="http://schemas.microsoft.com/office/drawing/2014/main" id="{2B86CBB4-EE43-70B6-F037-FD4003AD06FB}"/>
                </a:ext>
              </a:extLst>
            </p:cNvPr>
            <p:cNvSpPr txBox="1"/>
            <p:nvPr/>
          </p:nvSpPr>
          <p:spPr>
            <a:xfrm>
              <a:off x="3286894" y="5699191"/>
              <a:ext cx="7548738" cy="584775"/>
            </a:xfrm>
            <a:prstGeom prst="rect">
              <a:avLst/>
            </a:prstGeom>
            <a:noFill/>
          </p:spPr>
          <p:txBody>
            <a:bodyPr wrap="square">
              <a:spAutoFit/>
            </a:bodyPr>
            <a:lstStyle/>
            <a:p>
              <a:pPr algn="ctr"/>
              <a:r>
                <a:rPr lang="en-US" altLang="zh-CN" sz="3200" b="1" dirty="0">
                  <a:solidFill>
                    <a:srgbClr val="002060"/>
                  </a:solidFill>
                  <a:latin typeface="微软雅黑" panose="020B0503020204020204" pitchFamily="34" charset="-122"/>
                  <a:ea typeface="微软雅黑" panose="020B0503020204020204" pitchFamily="34" charset="-122"/>
                </a:rPr>
                <a:t>Python</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grpSp>
      <p:sp>
        <p:nvSpPr>
          <p:cNvPr id="11" name="椭圆 10">
            <a:extLst>
              <a:ext uri="{FF2B5EF4-FFF2-40B4-BE49-F238E27FC236}">
                <a16:creationId xmlns:a16="http://schemas.microsoft.com/office/drawing/2014/main" id="{3615DF25-0EC0-6746-603D-3EEE62DE562B}"/>
              </a:ext>
            </a:extLst>
          </p:cNvPr>
          <p:cNvSpPr/>
          <p:nvPr/>
        </p:nvSpPr>
        <p:spPr>
          <a:xfrm>
            <a:off x="2398926" y="2175583"/>
            <a:ext cx="980350" cy="936624"/>
          </a:xfrm>
          <a:prstGeom prst="ellipse">
            <a:avLst/>
          </a:prstGeom>
          <a:solidFill>
            <a:schemeClr val="accent2"/>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文本框 11">
            <a:extLst>
              <a:ext uri="{FF2B5EF4-FFF2-40B4-BE49-F238E27FC236}">
                <a16:creationId xmlns:a16="http://schemas.microsoft.com/office/drawing/2014/main" id="{15290412-6919-ABA9-2264-07663C54DEC5}"/>
              </a:ext>
            </a:extLst>
          </p:cNvPr>
          <p:cNvSpPr txBox="1"/>
          <p:nvPr/>
        </p:nvSpPr>
        <p:spPr>
          <a:xfrm>
            <a:off x="2585021" y="2460793"/>
            <a:ext cx="644476" cy="369332"/>
          </a:xfrm>
          <a:prstGeom prst="rect">
            <a:avLst/>
          </a:prstGeom>
          <a:noFill/>
        </p:spPr>
        <p:txBody>
          <a:bodyPr wrap="square" rtlCol="0">
            <a:spAutoFit/>
          </a:bodyPr>
          <a:lstStyle/>
          <a:p>
            <a:r>
              <a:rPr lang="zh-CN" altLang="en-US" sz="1800" b="1" dirty="0">
                <a:solidFill>
                  <a:schemeClr val="bg1"/>
                </a:solidFill>
                <a:latin typeface="微软雅黑" panose="020B0503020204020204" pitchFamily="34" charset="-122"/>
                <a:ea typeface="微软雅黑" panose="020B0503020204020204" pitchFamily="34" charset="-122"/>
              </a:rPr>
              <a:t>工具</a:t>
            </a:r>
          </a:p>
        </p:txBody>
      </p:sp>
      <p:grpSp>
        <p:nvGrpSpPr>
          <p:cNvPr id="15" name="组合 14">
            <a:extLst>
              <a:ext uri="{FF2B5EF4-FFF2-40B4-BE49-F238E27FC236}">
                <a16:creationId xmlns:a16="http://schemas.microsoft.com/office/drawing/2014/main" id="{17C6B519-4CCE-0582-589E-D86FBAC227E2}"/>
              </a:ext>
            </a:extLst>
          </p:cNvPr>
          <p:cNvGrpSpPr/>
          <p:nvPr/>
        </p:nvGrpSpPr>
        <p:grpSpPr>
          <a:xfrm>
            <a:off x="3565371" y="2218886"/>
            <a:ext cx="7548738" cy="850017"/>
            <a:chOff x="3286894" y="5566571"/>
            <a:chExt cx="7548738" cy="850017"/>
          </a:xfrm>
        </p:grpSpPr>
        <p:sp>
          <p:nvSpPr>
            <p:cNvPr id="16" name="矩形: 圆角 15">
              <a:extLst>
                <a:ext uri="{FF2B5EF4-FFF2-40B4-BE49-F238E27FC236}">
                  <a16:creationId xmlns:a16="http://schemas.microsoft.com/office/drawing/2014/main" id="{E5D5BC16-C1D6-CE3F-F6C0-B1D3AE56CCA9}"/>
                </a:ext>
              </a:extLst>
            </p:cNvPr>
            <p:cNvSpPr/>
            <p:nvPr/>
          </p:nvSpPr>
          <p:spPr>
            <a:xfrm>
              <a:off x="3286894" y="5566571"/>
              <a:ext cx="7548738" cy="850017"/>
            </a:xfrm>
            <a:prstGeom prst="roundRect">
              <a:avLst>
                <a:gd name="adj" fmla="val 18839"/>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18" name="文本框 17">
              <a:extLst>
                <a:ext uri="{FF2B5EF4-FFF2-40B4-BE49-F238E27FC236}">
                  <a16:creationId xmlns:a16="http://schemas.microsoft.com/office/drawing/2014/main" id="{2AE41BF4-1075-1D14-FA8A-5D74FCA8E184}"/>
                </a:ext>
              </a:extLst>
            </p:cNvPr>
            <p:cNvSpPr txBox="1"/>
            <p:nvPr/>
          </p:nvSpPr>
          <p:spPr>
            <a:xfrm>
              <a:off x="3286894" y="5699191"/>
              <a:ext cx="7548738" cy="584775"/>
            </a:xfrm>
            <a:prstGeom prst="rect">
              <a:avLst/>
            </a:prstGeom>
            <a:noFill/>
          </p:spPr>
          <p:txBody>
            <a:bodyPr wrap="square">
              <a:spAutoFit/>
            </a:bodyPr>
            <a:lstStyle/>
            <a:p>
              <a:pPr algn="ctr"/>
              <a:r>
                <a:rPr lang="en-US" altLang="zh-CN" sz="3200" b="1" dirty="0">
                  <a:solidFill>
                    <a:srgbClr val="002060"/>
                  </a:solidFill>
                  <a:latin typeface="微软雅黑" panose="020B0503020204020204" pitchFamily="34" charset="-122"/>
                  <a:ea typeface="微软雅黑" panose="020B0503020204020204" pitchFamily="34" charset="-122"/>
                </a:rPr>
                <a:t>Visual Studio Code</a:t>
              </a:r>
              <a:r>
                <a:rPr lang="zh-CN" altLang="en-US" sz="3200" b="1" dirty="0">
                  <a:solidFill>
                    <a:srgbClr val="002060"/>
                  </a:solidFill>
                  <a:latin typeface="微软雅黑" panose="020B0503020204020204" pitchFamily="34" charset="-122"/>
                  <a:ea typeface="微软雅黑" panose="020B0503020204020204" pitchFamily="34" charset="-122"/>
                </a:rPr>
                <a:t>、</a:t>
              </a:r>
              <a:r>
                <a:rPr lang="en-US" altLang="zh-CN" sz="3200" b="1" dirty="0" err="1">
                  <a:solidFill>
                    <a:srgbClr val="002060"/>
                  </a:solidFill>
                  <a:latin typeface="微软雅黑" panose="020B0503020204020204" pitchFamily="34" charset="-122"/>
                  <a:ea typeface="微软雅黑" panose="020B0503020204020204" pitchFamily="34" charset="-122"/>
                </a:rPr>
                <a:t>pycharm</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D77B9464-4E0C-5BF9-BCF7-675B4DDD14EB}"/>
              </a:ext>
            </a:extLst>
          </p:cNvPr>
          <p:cNvSpPr/>
          <p:nvPr/>
        </p:nvSpPr>
        <p:spPr>
          <a:xfrm>
            <a:off x="2399136" y="4202136"/>
            <a:ext cx="980350" cy="936624"/>
          </a:xfrm>
          <a:prstGeom prst="ellipse">
            <a:avLst/>
          </a:prstGeom>
          <a:solidFill>
            <a:schemeClr val="accent2"/>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0" name="文本框 19">
            <a:extLst>
              <a:ext uri="{FF2B5EF4-FFF2-40B4-BE49-F238E27FC236}">
                <a16:creationId xmlns:a16="http://schemas.microsoft.com/office/drawing/2014/main" id="{9A0B7E44-D4A7-B4FD-E3E9-6DE032144A2E}"/>
              </a:ext>
            </a:extLst>
          </p:cNvPr>
          <p:cNvSpPr txBox="1"/>
          <p:nvPr/>
        </p:nvSpPr>
        <p:spPr>
          <a:xfrm>
            <a:off x="2585231" y="4487346"/>
            <a:ext cx="644476" cy="369332"/>
          </a:xfrm>
          <a:prstGeom prst="rect">
            <a:avLst/>
          </a:prstGeom>
          <a:noFill/>
        </p:spPr>
        <p:txBody>
          <a:bodyPr wrap="squar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库</a:t>
            </a:r>
          </a:p>
        </p:txBody>
      </p:sp>
      <p:grpSp>
        <p:nvGrpSpPr>
          <p:cNvPr id="21" name="组合 20">
            <a:extLst>
              <a:ext uri="{FF2B5EF4-FFF2-40B4-BE49-F238E27FC236}">
                <a16:creationId xmlns:a16="http://schemas.microsoft.com/office/drawing/2014/main" id="{32489D86-3338-E7DA-08F8-6BE44AE89B64}"/>
              </a:ext>
            </a:extLst>
          </p:cNvPr>
          <p:cNvGrpSpPr/>
          <p:nvPr/>
        </p:nvGrpSpPr>
        <p:grpSpPr>
          <a:xfrm>
            <a:off x="3565581" y="3412940"/>
            <a:ext cx="7548738" cy="3041182"/>
            <a:chOff x="3286894" y="5566571"/>
            <a:chExt cx="7548738" cy="850017"/>
          </a:xfrm>
        </p:grpSpPr>
        <p:sp>
          <p:nvSpPr>
            <p:cNvPr id="23" name="矩形: 圆角 22">
              <a:extLst>
                <a:ext uri="{FF2B5EF4-FFF2-40B4-BE49-F238E27FC236}">
                  <a16:creationId xmlns:a16="http://schemas.microsoft.com/office/drawing/2014/main" id="{DBE9B2B7-7E95-CC70-CDA4-FD2A381D0FDB}"/>
                </a:ext>
              </a:extLst>
            </p:cNvPr>
            <p:cNvSpPr/>
            <p:nvPr/>
          </p:nvSpPr>
          <p:spPr>
            <a:xfrm>
              <a:off x="3286894" y="5566571"/>
              <a:ext cx="7548738" cy="850017"/>
            </a:xfrm>
            <a:prstGeom prst="roundRect">
              <a:avLst>
                <a:gd name="adj" fmla="val 8818"/>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24" name="文本框 23">
              <a:extLst>
                <a:ext uri="{FF2B5EF4-FFF2-40B4-BE49-F238E27FC236}">
                  <a16:creationId xmlns:a16="http://schemas.microsoft.com/office/drawing/2014/main" id="{AA9E5960-EF09-8ABE-3139-384FE6BCBDCD}"/>
                </a:ext>
              </a:extLst>
            </p:cNvPr>
            <p:cNvSpPr txBox="1"/>
            <p:nvPr/>
          </p:nvSpPr>
          <p:spPr>
            <a:xfrm>
              <a:off x="3448676" y="5616546"/>
              <a:ext cx="7192379" cy="739665"/>
            </a:xfrm>
            <a:prstGeom prst="rect">
              <a:avLst/>
            </a:prstGeom>
            <a:noFill/>
          </p:spPr>
          <p:txBody>
            <a:bodyPr wrap="square">
              <a:spAutoFit/>
            </a:bodyPr>
            <a:lstStyle/>
            <a:p>
              <a:pPr>
                <a:lnSpc>
                  <a:spcPct val="120000"/>
                </a:lnSpc>
              </a:pPr>
              <a:r>
                <a:rPr lang="en-US" altLang="zh-CN" sz="2000" b="1" dirty="0">
                  <a:solidFill>
                    <a:srgbClr val="002060"/>
                  </a:solidFill>
                  <a:latin typeface="微软雅黑" panose="020B0503020204020204" pitchFamily="34" charset="-122"/>
                  <a:ea typeface="微软雅黑" panose="020B0503020204020204" pitchFamily="34" charset="-122"/>
                </a:rPr>
                <a:t>Tensorflow ——</a:t>
              </a:r>
              <a:r>
                <a:rPr lang="zh-CN" altLang="en-US" sz="2000" b="1" dirty="0">
                  <a:solidFill>
                    <a:srgbClr val="002060"/>
                  </a:solidFill>
                  <a:latin typeface="微软雅黑" panose="020B0503020204020204" pitchFamily="34" charset="-122"/>
                  <a:ea typeface="微软雅黑" panose="020B0503020204020204" pitchFamily="34" charset="-122"/>
                </a:rPr>
                <a:t>机器学习、神经网络</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2060"/>
                  </a:solidFill>
                  <a:latin typeface="微软雅黑" panose="020B0503020204020204" pitchFamily="34" charset="-122"/>
                  <a:ea typeface="微软雅黑" panose="020B0503020204020204" pitchFamily="34" charset="-122"/>
                </a:rPr>
                <a:t>Pandas——</a:t>
              </a:r>
              <a:r>
                <a:rPr lang="zh-CN" altLang="en-US" sz="2000" b="1" dirty="0">
                  <a:solidFill>
                    <a:srgbClr val="002060"/>
                  </a:solidFill>
                  <a:latin typeface="微软雅黑" panose="020B0503020204020204" pitchFamily="34" charset="-122"/>
                  <a:ea typeface="微软雅黑" panose="020B0503020204020204" pitchFamily="34" charset="-122"/>
                </a:rPr>
                <a:t>导入数据</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20000"/>
                </a:lnSpc>
              </a:pPr>
              <a:r>
                <a:rPr lang="en-US" altLang="zh-CN" sz="2000" b="1" dirty="0" err="1">
                  <a:solidFill>
                    <a:srgbClr val="002060"/>
                  </a:solidFill>
                  <a:latin typeface="微软雅黑" panose="020B0503020204020204" pitchFamily="34" charset="-122"/>
                  <a:ea typeface="微软雅黑" panose="020B0503020204020204" pitchFamily="34" charset="-122"/>
                </a:rPr>
                <a:t>Numpy</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数值计算扩展，存储和处理大型矩阵</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2060"/>
                  </a:solidFill>
                  <a:latin typeface="微软雅黑" panose="020B0503020204020204" pitchFamily="34" charset="-122"/>
                  <a:ea typeface="微软雅黑" panose="020B0503020204020204" pitchFamily="34" charset="-122"/>
                </a:rPr>
                <a:t>sklearn.preprocessing——</a:t>
              </a:r>
              <a:r>
                <a:rPr lang="zh-CN" altLang="en-US" sz="2000" b="1" dirty="0">
                  <a:solidFill>
                    <a:srgbClr val="002060"/>
                  </a:solidFill>
                  <a:latin typeface="微软雅黑" panose="020B0503020204020204" pitchFamily="34" charset="-122"/>
                  <a:ea typeface="微软雅黑" panose="020B0503020204020204" pitchFamily="34" charset="-122"/>
                </a:rPr>
                <a:t>机器学习预处理</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2060"/>
                  </a:solidFill>
                  <a:latin typeface="微软雅黑" panose="020B0503020204020204" pitchFamily="34" charset="-122"/>
                  <a:ea typeface="微软雅黑" panose="020B0503020204020204" pitchFamily="34" charset="-122"/>
                </a:rPr>
                <a:t>Matplotlib——</a:t>
              </a:r>
              <a:r>
                <a:rPr lang="zh-CN" altLang="en-US" sz="2000" b="1" dirty="0">
                  <a:solidFill>
                    <a:srgbClr val="002060"/>
                  </a:solidFill>
                  <a:latin typeface="微软雅黑" panose="020B0503020204020204" pitchFamily="34" charset="-122"/>
                  <a:ea typeface="微软雅黑" panose="020B0503020204020204" pitchFamily="34" charset="-122"/>
                </a:rPr>
                <a:t>数据可视化</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2060"/>
                  </a:solidFill>
                  <a:latin typeface="微软雅黑" panose="020B0503020204020204" pitchFamily="34" charset="-122"/>
                  <a:ea typeface="微软雅黑" panose="020B0503020204020204" pitchFamily="34" charset="-122"/>
                </a:rPr>
                <a:t>Seaborn——</a:t>
              </a:r>
              <a:r>
                <a:rPr lang="zh-CN" altLang="en-US" sz="2000" b="1" dirty="0">
                  <a:solidFill>
                    <a:srgbClr val="002060"/>
                  </a:solidFill>
                  <a:latin typeface="微软雅黑" panose="020B0503020204020204" pitchFamily="34" charset="-122"/>
                  <a:ea typeface="微软雅黑" panose="020B0503020204020204" pitchFamily="34" charset="-122"/>
                </a:rPr>
                <a:t>绘图</a:t>
              </a:r>
              <a:endParaRPr lang="en-US" altLang="zh-CN" sz="2000" b="1" dirty="0">
                <a:solidFill>
                  <a:srgbClr val="002060"/>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rgbClr val="002060"/>
                  </a:solidFill>
                  <a:latin typeface="微软雅黑" panose="020B0503020204020204" pitchFamily="34" charset="-122"/>
                  <a:ea typeface="微软雅黑" panose="020B0503020204020204" pitchFamily="34" charset="-122"/>
                </a:rPr>
                <a:t>PyQT5——</a:t>
              </a:r>
              <a:r>
                <a:rPr lang="zh-CN" altLang="en-US" sz="2000" b="1" dirty="0">
                  <a:solidFill>
                    <a:srgbClr val="002060"/>
                  </a:solidFill>
                  <a:latin typeface="微软雅黑" panose="020B0503020204020204" pitchFamily="34" charset="-122"/>
                  <a:ea typeface="微软雅黑" panose="020B0503020204020204" pitchFamily="34" charset="-122"/>
                </a:rPr>
                <a:t>跨平台的 </a:t>
              </a:r>
              <a:r>
                <a:rPr lang="en-US" altLang="zh-CN" sz="2000" b="1" dirty="0">
                  <a:solidFill>
                    <a:srgbClr val="002060"/>
                  </a:solidFill>
                  <a:latin typeface="微软雅黑" panose="020B0503020204020204" pitchFamily="34" charset="-122"/>
                  <a:ea typeface="微软雅黑" panose="020B0503020204020204" pitchFamily="34" charset="-122"/>
                </a:rPr>
                <a:t>C++ </a:t>
              </a:r>
              <a:r>
                <a:rPr lang="zh-CN" altLang="en-US" sz="2000" b="1" dirty="0">
                  <a:solidFill>
                    <a:srgbClr val="002060"/>
                  </a:solidFill>
                  <a:latin typeface="微软雅黑" panose="020B0503020204020204" pitchFamily="34" charset="-122"/>
                  <a:ea typeface="微软雅黑" panose="020B0503020204020204" pitchFamily="34" charset="-122"/>
                </a:rPr>
                <a:t>开发库</a:t>
              </a:r>
            </a:p>
          </p:txBody>
        </p:sp>
      </p:grpSp>
    </p:spTree>
    <p:extLst>
      <p:ext uri="{BB962C8B-B14F-4D97-AF65-F5344CB8AC3E}">
        <p14:creationId xmlns:p14="http://schemas.microsoft.com/office/powerpoint/2010/main" val="35244206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1B4F2EC0-C18E-91BE-27DA-9AB763792197}"/>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算法：基于</a:t>
            </a:r>
            <a:r>
              <a:rPr lang="en-US" altLang="zh-CN" sz="2800" b="1" dirty="0">
                <a:solidFill>
                  <a:srgbClr val="002060"/>
                </a:solidFill>
                <a:latin typeface="微软雅黑" panose="020B0503020204020204" pitchFamily="34" charset="-122"/>
                <a:ea typeface="微软雅黑" panose="020B0503020204020204" pitchFamily="34" charset="-122"/>
              </a:rPr>
              <a:t>LSTM</a:t>
            </a:r>
            <a:r>
              <a:rPr lang="zh-CN" altLang="en-US" sz="2800" b="1" dirty="0">
                <a:solidFill>
                  <a:srgbClr val="002060"/>
                </a:solidFill>
                <a:latin typeface="微软雅黑" panose="020B0503020204020204" pitchFamily="34" charset="-122"/>
                <a:ea typeface="微软雅黑" panose="020B0503020204020204" pitchFamily="34" charset="-122"/>
              </a:rPr>
              <a:t>的优化深度学习算法</a:t>
            </a:r>
          </a:p>
        </p:txBody>
      </p:sp>
      <p:sp>
        <p:nvSpPr>
          <p:cNvPr id="3" name="文本框 35">
            <a:extLst>
              <a:ext uri="{FF2B5EF4-FFF2-40B4-BE49-F238E27FC236}">
                <a16:creationId xmlns:a16="http://schemas.microsoft.com/office/drawing/2014/main" id="{ED890908-7208-EAF0-B82B-A2757AC9313E}"/>
              </a:ext>
            </a:extLst>
          </p:cNvPr>
          <p:cNvSpPr txBox="1">
            <a:spLocks noChangeArrowheads="1"/>
          </p:cNvSpPr>
          <p:nvPr/>
        </p:nvSpPr>
        <p:spPr bwMode="auto">
          <a:xfrm>
            <a:off x="2710830" y="955387"/>
            <a:ext cx="80648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000000"/>
                </a:solidFill>
                <a:latin typeface="微软雅黑" panose="020B0503020204020204" pitchFamily="34" charset="-122"/>
                <a:ea typeface="微软雅黑" panose="020B0503020204020204" pitchFamily="34" charset="-122"/>
              </a:rPr>
              <a:t>长短期记忆网络（</a:t>
            </a:r>
            <a:r>
              <a:rPr lang="en-US" altLang="zh-CN" sz="2400" b="1" dirty="0">
                <a:solidFill>
                  <a:srgbClr val="000000"/>
                </a:solidFill>
                <a:latin typeface="微软雅黑" panose="020B0503020204020204" pitchFamily="34" charset="-122"/>
                <a:ea typeface="微软雅黑" panose="020B0503020204020204" pitchFamily="34" charset="-122"/>
              </a:rPr>
              <a:t>LSTM</a:t>
            </a:r>
            <a:r>
              <a:rPr lang="zh-CN" altLang="en-US"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Long Short-Term Memory</a:t>
            </a:r>
            <a:r>
              <a:rPr lang="zh-CN" altLang="en-US" sz="2400" b="1" dirty="0">
                <a:solidFill>
                  <a:srgbClr val="000000"/>
                </a:solidFill>
                <a:latin typeface="微软雅黑" panose="020B0503020204020204" pitchFamily="34" charset="-122"/>
                <a:ea typeface="微软雅黑" panose="020B0503020204020204" pitchFamily="34" charset="-122"/>
              </a:rPr>
              <a:t>）</a:t>
            </a:r>
            <a:endParaRPr lang="en-US" altLang="zh-CN" sz="2400" b="1" dirty="0">
              <a:solidFill>
                <a:srgbClr val="000000"/>
              </a:solidFill>
              <a:latin typeface="微软雅黑" panose="020B0503020204020204" pitchFamily="34" charset="-122"/>
              <a:ea typeface="微软雅黑" panose="020B0503020204020204" pitchFamily="34" charset="-122"/>
            </a:endParaRPr>
          </a:p>
          <a:p>
            <a:pPr eaLnBrk="1" hangingPunct="1"/>
            <a:r>
              <a:rPr lang="zh-CN" altLang="en-US" sz="2400" b="1" dirty="0">
                <a:solidFill>
                  <a:srgbClr val="000000"/>
                </a:solidFill>
                <a:latin typeface="微软雅黑" panose="020B0503020204020204" pitchFamily="34" charset="-122"/>
                <a:ea typeface="微软雅黑" panose="020B0503020204020204" pitchFamily="34" charset="-122"/>
              </a:rPr>
              <a:t>是一种时间循环神经网络，也是我们项目建模的核心算法</a:t>
            </a:r>
            <a:endParaRPr lang="en-US" altLang="zh-CN" sz="2400" b="1"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32" name="组合 31">
            <a:extLst>
              <a:ext uri="{FF2B5EF4-FFF2-40B4-BE49-F238E27FC236}">
                <a16:creationId xmlns:a16="http://schemas.microsoft.com/office/drawing/2014/main" id="{4EA7B4D9-65AC-C235-B489-5499181A49A7}"/>
              </a:ext>
            </a:extLst>
          </p:cNvPr>
          <p:cNvGrpSpPr/>
          <p:nvPr/>
        </p:nvGrpSpPr>
        <p:grpSpPr>
          <a:xfrm>
            <a:off x="2814279" y="2323244"/>
            <a:ext cx="7859499" cy="3882196"/>
            <a:chOff x="2917728" y="2315960"/>
            <a:chExt cx="7859499" cy="3882196"/>
          </a:xfrm>
        </p:grpSpPr>
        <p:sp>
          <p:nvSpPr>
            <p:cNvPr id="30" name="矩形: 圆角 29">
              <a:extLst>
                <a:ext uri="{FF2B5EF4-FFF2-40B4-BE49-F238E27FC236}">
                  <a16:creationId xmlns:a16="http://schemas.microsoft.com/office/drawing/2014/main" id="{3DA9A089-23AC-C6A3-51FB-41AEB2F27789}"/>
                </a:ext>
              </a:extLst>
            </p:cNvPr>
            <p:cNvSpPr/>
            <p:nvPr/>
          </p:nvSpPr>
          <p:spPr>
            <a:xfrm>
              <a:off x="2933902" y="2323532"/>
              <a:ext cx="7841823" cy="3338609"/>
            </a:xfrm>
            <a:prstGeom prst="roundRect">
              <a:avLst>
                <a:gd name="adj" fmla="val 13299"/>
              </a:avLst>
            </a:prstGeom>
            <a:solidFill>
              <a:srgbClr val="EDEDED"/>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EDEDED"/>
                </a:solidFill>
              </a:endParaRPr>
            </a:p>
          </p:txBody>
        </p:sp>
        <p:sp>
          <p:nvSpPr>
            <p:cNvPr id="31" name="矩形: 圆角 30">
              <a:extLst>
                <a:ext uri="{FF2B5EF4-FFF2-40B4-BE49-F238E27FC236}">
                  <a16:creationId xmlns:a16="http://schemas.microsoft.com/office/drawing/2014/main" id="{4841CCD8-DF1C-64AD-5739-B78A2B4E5194}"/>
                </a:ext>
              </a:extLst>
            </p:cNvPr>
            <p:cNvSpPr/>
            <p:nvPr/>
          </p:nvSpPr>
          <p:spPr>
            <a:xfrm>
              <a:off x="8383288" y="3476557"/>
              <a:ext cx="2376264" cy="966131"/>
            </a:xfrm>
            <a:prstGeom prst="roundRect">
              <a:avLst>
                <a:gd name="adj" fmla="val 47587"/>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grpSp>
          <p:nvGrpSpPr>
            <p:cNvPr id="29" name="组合 28">
              <a:extLst>
                <a:ext uri="{FF2B5EF4-FFF2-40B4-BE49-F238E27FC236}">
                  <a16:creationId xmlns:a16="http://schemas.microsoft.com/office/drawing/2014/main" id="{1DF2D4A1-3691-5E81-6A9A-C8DEC530EC43}"/>
                </a:ext>
              </a:extLst>
            </p:cNvPr>
            <p:cNvGrpSpPr/>
            <p:nvPr/>
          </p:nvGrpSpPr>
          <p:grpSpPr>
            <a:xfrm>
              <a:off x="2917728" y="2315960"/>
              <a:ext cx="7859499" cy="3882196"/>
              <a:chOff x="2485680" y="2342095"/>
              <a:chExt cx="7859499" cy="3882196"/>
            </a:xfrm>
          </p:grpSpPr>
          <p:grpSp>
            <p:nvGrpSpPr>
              <p:cNvPr id="4" name="组合 3">
                <a:extLst>
                  <a:ext uri="{FF2B5EF4-FFF2-40B4-BE49-F238E27FC236}">
                    <a16:creationId xmlns:a16="http://schemas.microsoft.com/office/drawing/2014/main" id="{9EB9CECC-2AEE-A2EC-7F4E-73BBA6D4E375}"/>
                  </a:ext>
                </a:extLst>
              </p:cNvPr>
              <p:cNvGrpSpPr/>
              <p:nvPr/>
            </p:nvGrpSpPr>
            <p:grpSpPr>
              <a:xfrm>
                <a:off x="2485680" y="2349669"/>
                <a:ext cx="2313382" cy="3874622"/>
                <a:chOff x="3233744" y="5566571"/>
                <a:chExt cx="7601888" cy="986487"/>
              </a:xfrm>
            </p:grpSpPr>
            <p:sp>
              <p:nvSpPr>
                <p:cNvPr id="5" name="矩形: 圆角 4">
                  <a:extLst>
                    <a:ext uri="{FF2B5EF4-FFF2-40B4-BE49-F238E27FC236}">
                      <a16:creationId xmlns:a16="http://schemas.microsoft.com/office/drawing/2014/main" id="{A2015FBF-F7C0-C5F2-8E68-CCB8BEF4BCC2}"/>
                    </a:ext>
                  </a:extLst>
                </p:cNvPr>
                <p:cNvSpPr/>
                <p:nvPr/>
              </p:nvSpPr>
              <p:spPr>
                <a:xfrm>
                  <a:off x="3286894" y="5566571"/>
                  <a:ext cx="7548738" cy="850017"/>
                </a:xfrm>
                <a:prstGeom prst="roundRect">
                  <a:avLst>
                    <a:gd name="adj" fmla="val 18839"/>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6" name="文本框 5">
                  <a:extLst>
                    <a:ext uri="{FF2B5EF4-FFF2-40B4-BE49-F238E27FC236}">
                      <a16:creationId xmlns:a16="http://schemas.microsoft.com/office/drawing/2014/main" id="{44168148-145B-EB53-6150-8E9BA95EB017}"/>
                    </a:ext>
                  </a:extLst>
                </p:cNvPr>
                <p:cNvSpPr txBox="1"/>
                <p:nvPr/>
              </p:nvSpPr>
              <p:spPr>
                <a:xfrm>
                  <a:off x="3233744" y="5589223"/>
                  <a:ext cx="7548739" cy="963835"/>
                </a:xfrm>
                <a:prstGeom prst="rect">
                  <a:avLst/>
                </a:prstGeom>
                <a:noFill/>
              </p:spPr>
              <p:txBody>
                <a:bodyPr wrap="square">
                  <a:spAutoFit/>
                </a:bodyPr>
                <a:lstStyle/>
                <a:p>
                  <a:pPr algn="ctr">
                    <a:lnSpc>
                      <a:spcPct val="130000"/>
                    </a:lnSpc>
                  </a:pPr>
                  <a:r>
                    <a:rPr lang="zh-CN" altLang="en-US" sz="1600" b="1" dirty="0">
                      <a:solidFill>
                        <a:srgbClr val="002060"/>
                      </a:solidFill>
                      <a:latin typeface="微软雅黑" panose="020B0503020204020204" pitchFamily="34" charset="-122"/>
                      <a:ea typeface="微软雅黑" panose="020B0503020204020204" pitchFamily="34" charset="-122"/>
                    </a:rPr>
                    <a:t>调用</a:t>
                  </a:r>
                  <a:r>
                    <a:rPr lang="en-US" altLang="zh-CN" sz="1600" b="1" dirty="0" err="1">
                      <a:solidFill>
                        <a:srgbClr val="002060"/>
                      </a:solidFill>
                      <a:latin typeface="微软雅黑" panose="020B0503020204020204" pitchFamily="34" charset="-122"/>
                      <a:ea typeface="微软雅黑" panose="020B0503020204020204" pitchFamily="34" charset="-122"/>
                    </a:rPr>
                    <a:t>tensorflow</a:t>
                  </a:r>
                  <a:r>
                    <a:rPr lang="zh-CN" altLang="en-US" sz="1600" b="1" dirty="0">
                      <a:solidFill>
                        <a:srgbClr val="002060"/>
                      </a:solidFill>
                      <a:latin typeface="微软雅黑" panose="020B0503020204020204" pitchFamily="34" charset="-122"/>
                      <a:ea typeface="微软雅黑" panose="020B0503020204020204" pitchFamily="34" charset="-122"/>
                    </a:rPr>
                    <a:t>实现使用</a:t>
                  </a:r>
                  <a:r>
                    <a:rPr lang="en-US" altLang="zh-CN" sz="1600" b="1" dirty="0">
                      <a:solidFill>
                        <a:srgbClr val="002060"/>
                      </a:solidFill>
                      <a:latin typeface="微软雅黑" panose="020B0503020204020204" pitchFamily="34" charset="-122"/>
                      <a:ea typeface="微软雅黑" panose="020B0503020204020204" pitchFamily="34" charset="-122"/>
                    </a:rPr>
                    <a:t>LSTM</a:t>
                  </a:r>
                  <a:r>
                    <a:rPr lang="zh-CN" altLang="en-US" sz="1600" b="1" dirty="0">
                      <a:solidFill>
                        <a:srgbClr val="002060"/>
                      </a:solidFill>
                      <a:latin typeface="微软雅黑" panose="020B0503020204020204" pitchFamily="34" charset="-122"/>
                      <a:ea typeface="微软雅黑" panose="020B0503020204020204" pitchFamily="34" charset="-122"/>
                    </a:rPr>
                    <a:t>结构的循环神经网络来进行数据处理与预测</a:t>
                  </a:r>
                  <a:endParaRPr lang="en-US" altLang="zh-CN" sz="1600" b="1" dirty="0">
                    <a:solidFill>
                      <a:srgbClr val="002060"/>
                    </a:solidFill>
                    <a:latin typeface="微软雅黑" panose="020B0503020204020204" pitchFamily="34" charset="-122"/>
                    <a:ea typeface="微软雅黑" panose="020B0503020204020204" pitchFamily="34" charset="-122"/>
                  </a:endParaRPr>
                </a:p>
                <a:p>
                  <a:pPr algn="ctr">
                    <a:lnSpc>
                      <a:spcPct val="130000"/>
                    </a:lnSpc>
                  </a:pPr>
                  <a:endParaRPr lang="en-US" altLang="zh-CN" sz="1600" b="1" dirty="0">
                    <a:solidFill>
                      <a:srgbClr val="002060"/>
                    </a:solidFill>
                    <a:latin typeface="微软雅黑" panose="020B0503020204020204" pitchFamily="34" charset="-122"/>
                    <a:ea typeface="微软雅黑" panose="020B0503020204020204" pitchFamily="34" charset="-122"/>
                  </a:endParaRPr>
                </a:p>
                <a:p>
                  <a:pPr algn="ctr">
                    <a:lnSpc>
                      <a:spcPct val="130000"/>
                    </a:lnSpc>
                  </a:pPr>
                  <a:endParaRPr lang="en-US" altLang="zh-CN" sz="1600" b="1" dirty="0">
                    <a:solidFill>
                      <a:srgbClr val="002060"/>
                    </a:solidFill>
                    <a:latin typeface="微软雅黑" panose="020B0503020204020204" pitchFamily="34" charset="-122"/>
                    <a:ea typeface="微软雅黑" panose="020B0503020204020204" pitchFamily="34" charset="-122"/>
                  </a:endParaRPr>
                </a:p>
                <a:p>
                  <a:pPr algn="ctr">
                    <a:lnSpc>
                      <a:spcPct val="130000"/>
                    </a:lnSpc>
                  </a:pPr>
                  <a:r>
                    <a:rPr lang="zh-CN" altLang="en-US" sz="1600" b="1" dirty="0">
                      <a:solidFill>
                        <a:srgbClr val="002060"/>
                      </a:solidFill>
                      <a:latin typeface="微软雅黑" panose="020B0503020204020204" pitchFamily="34" charset="-122"/>
                      <a:ea typeface="微软雅黑" panose="020B0503020204020204" pitchFamily="34" charset="-122"/>
                    </a:rPr>
                    <a:t>为了最小训练化训练误差，我们使用了</a:t>
                  </a:r>
                  <a:r>
                    <a:rPr lang="en-US" altLang="zh-CN" sz="1600" b="1" dirty="0">
                      <a:solidFill>
                        <a:srgbClr val="002060"/>
                      </a:solidFill>
                      <a:latin typeface="微软雅黑" panose="020B0503020204020204" pitchFamily="34" charset="-122"/>
                      <a:ea typeface="微软雅黑" panose="020B0503020204020204" pitchFamily="34" charset="-122"/>
                    </a:rPr>
                    <a:t>Adam</a:t>
                  </a:r>
                  <a:r>
                    <a:rPr lang="zh-CN" altLang="en-US" sz="1600" b="1" dirty="0">
                      <a:solidFill>
                        <a:srgbClr val="002060"/>
                      </a:solidFill>
                      <a:latin typeface="微软雅黑" panose="020B0503020204020204" pitchFamily="34" charset="-122"/>
                      <a:ea typeface="微软雅黑" panose="020B0503020204020204" pitchFamily="34" charset="-122"/>
                    </a:rPr>
                    <a:t>算法以及</a:t>
                  </a:r>
                  <a:r>
                    <a:rPr lang="en-US" altLang="zh-CN" sz="1600" b="1" dirty="0" err="1">
                      <a:solidFill>
                        <a:srgbClr val="002060"/>
                      </a:solidFill>
                      <a:latin typeface="微软雅黑" panose="020B0503020204020204" pitchFamily="34" charset="-122"/>
                      <a:ea typeface="微软雅黑" panose="020B0503020204020204" pitchFamily="34" charset="-122"/>
                    </a:rPr>
                    <a:t>mse</a:t>
                  </a:r>
                  <a:r>
                    <a:rPr lang="zh-CN" altLang="en-US" sz="1600" b="1" dirty="0">
                      <a:solidFill>
                        <a:srgbClr val="002060"/>
                      </a:solidFill>
                      <a:latin typeface="微软雅黑" panose="020B0503020204020204" pitchFamily="34" charset="-122"/>
                      <a:ea typeface="微软雅黑" panose="020B0503020204020204" pitchFamily="34" charset="-122"/>
                    </a:rPr>
                    <a:t>作为损失函数</a:t>
                  </a:r>
                </a:p>
                <a:p>
                  <a:pPr algn="ctr"/>
                  <a:endParaRPr lang="en-US" altLang="zh-CN" sz="1600" b="1" dirty="0">
                    <a:solidFill>
                      <a:srgbClr val="002060"/>
                    </a:solidFill>
                    <a:latin typeface="微软雅黑" panose="020B0503020204020204" pitchFamily="34" charset="-122"/>
                    <a:ea typeface="微软雅黑" panose="020B0503020204020204" pitchFamily="34" charset="-122"/>
                  </a:endParaRPr>
                </a:p>
                <a:p>
                  <a:pPr algn="ctr"/>
                  <a:endParaRPr lang="zh-CN" altLang="en-US" sz="1600" dirty="0">
                    <a:solidFill>
                      <a:srgbClr val="002060"/>
                    </a:solidFill>
                  </a:endParaRPr>
                </a:p>
              </p:txBody>
            </p:sp>
          </p:grpSp>
          <p:grpSp>
            <p:nvGrpSpPr>
              <p:cNvPr id="21" name="组合 20">
                <a:extLst>
                  <a:ext uri="{FF2B5EF4-FFF2-40B4-BE49-F238E27FC236}">
                    <a16:creationId xmlns:a16="http://schemas.microsoft.com/office/drawing/2014/main" id="{43358A18-58AE-1AB8-8EBF-FDBD45FF7116}"/>
                  </a:ext>
                </a:extLst>
              </p:cNvPr>
              <p:cNvGrpSpPr/>
              <p:nvPr/>
            </p:nvGrpSpPr>
            <p:grpSpPr>
              <a:xfrm>
                <a:off x="7967414" y="2342095"/>
                <a:ext cx="2377765" cy="966132"/>
                <a:chOff x="8327454" y="2349677"/>
                <a:chExt cx="2377765" cy="966132"/>
              </a:xfrm>
            </p:grpSpPr>
            <p:sp>
              <p:nvSpPr>
                <p:cNvPr id="11" name="矩形: 圆角 10">
                  <a:extLst>
                    <a:ext uri="{FF2B5EF4-FFF2-40B4-BE49-F238E27FC236}">
                      <a16:creationId xmlns:a16="http://schemas.microsoft.com/office/drawing/2014/main" id="{0F41123C-61EA-8DD3-03C7-7A29ADAB44C6}"/>
                    </a:ext>
                  </a:extLst>
                </p:cNvPr>
                <p:cNvSpPr/>
                <p:nvPr/>
              </p:nvSpPr>
              <p:spPr>
                <a:xfrm>
                  <a:off x="8327454" y="2349677"/>
                  <a:ext cx="2376264" cy="966132"/>
                </a:xfrm>
                <a:prstGeom prst="roundRect">
                  <a:avLst>
                    <a:gd name="adj" fmla="val 50000"/>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12" name="文本框 11">
                  <a:extLst>
                    <a:ext uri="{FF2B5EF4-FFF2-40B4-BE49-F238E27FC236}">
                      <a16:creationId xmlns:a16="http://schemas.microsoft.com/office/drawing/2014/main" id="{0DC41CBA-B83C-D850-3A1B-4C7F1F93B001}"/>
                    </a:ext>
                  </a:extLst>
                </p:cNvPr>
                <p:cNvSpPr txBox="1"/>
                <p:nvPr/>
              </p:nvSpPr>
              <p:spPr>
                <a:xfrm>
                  <a:off x="8328955" y="2544142"/>
                  <a:ext cx="2376264" cy="584775"/>
                </a:xfrm>
                <a:prstGeom prst="rect">
                  <a:avLst/>
                </a:prstGeom>
                <a:noFill/>
              </p:spPr>
              <p:txBody>
                <a:bodyPr wrap="square">
                  <a:spAutoFit/>
                </a:bodyPr>
                <a:lstStyle/>
                <a:p>
                  <a:pPr algn="ctr"/>
                  <a:r>
                    <a:rPr lang="zh-CN" altLang="en-US" sz="1600" b="1" dirty="0">
                      <a:solidFill>
                        <a:srgbClr val="002060"/>
                      </a:solidFill>
                      <a:latin typeface="微软雅黑" panose="020B0503020204020204" pitchFamily="34" charset="-122"/>
                      <a:ea typeface="微软雅黑" panose="020B0503020204020204" pitchFamily="34" charset="-122"/>
                    </a:rPr>
                    <a:t>首先调用函数进行了相关性分析</a:t>
                  </a:r>
                  <a:endParaRPr lang="zh-CN" altLang="en-US" sz="1600" dirty="0">
                    <a:solidFill>
                      <a:srgbClr val="002060"/>
                    </a:solidFill>
                  </a:endParaRPr>
                </a:p>
              </p:txBody>
            </p:sp>
          </p:grpSp>
          <p:grpSp>
            <p:nvGrpSpPr>
              <p:cNvPr id="28" name="组合 27">
                <a:extLst>
                  <a:ext uri="{FF2B5EF4-FFF2-40B4-BE49-F238E27FC236}">
                    <a16:creationId xmlns:a16="http://schemas.microsoft.com/office/drawing/2014/main" id="{1C3C6D6F-6C5B-1635-8824-7CC0AC7F02FA}"/>
                  </a:ext>
                </a:extLst>
              </p:cNvPr>
              <p:cNvGrpSpPr/>
              <p:nvPr/>
            </p:nvGrpSpPr>
            <p:grpSpPr>
              <a:xfrm>
                <a:off x="5044536" y="3239905"/>
                <a:ext cx="2592288" cy="1035831"/>
                <a:chOff x="5044536" y="3178557"/>
                <a:chExt cx="2592288" cy="1035831"/>
              </a:xfrm>
            </p:grpSpPr>
            <p:sp>
              <p:nvSpPr>
                <p:cNvPr id="16" name="文本框 15">
                  <a:extLst>
                    <a:ext uri="{FF2B5EF4-FFF2-40B4-BE49-F238E27FC236}">
                      <a16:creationId xmlns:a16="http://schemas.microsoft.com/office/drawing/2014/main" id="{5B4D55A8-8119-F76D-C746-9F25C0185E83}"/>
                    </a:ext>
                  </a:extLst>
                </p:cNvPr>
                <p:cNvSpPr txBox="1"/>
                <p:nvPr/>
              </p:nvSpPr>
              <p:spPr>
                <a:xfrm>
                  <a:off x="5044536" y="3178557"/>
                  <a:ext cx="2592288" cy="830997"/>
                </a:xfrm>
                <a:prstGeom prst="rect">
                  <a:avLst/>
                </a:prstGeom>
                <a:noFill/>
              </p:spPr>
              <p:txBody>
                <a:bodyPr wrap="square">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单纯用</a:t>
                  </a:r>
                  <a:r>
                    <a:rPr lang="en-US" altLang="zh-CN" sz="1600" b="1" dirty="0">
                      <a:solidFill>
                        <a:srgbClr val="C00000"/>
                      </a:solidFill>
                      <a:latin typeface="微软雅黑" panose="020B0503020204020204" pitchFamily="34" charset="-122"/>
                      <a:ea typeface="微软雅黑" panose="020B0503020204020204" pitchFamily="34" charset="-122"/>
                    </a:rPr>
                    <a:t>LSTM</a:t>
                  </a:r>
                  <a:r>
                    <a:rPr lang="zh-CN" altLang="en-US" sz="1600" b="1" dirty="0">
                      <a:solidFill>
                        <a:srgbClr val="C00000"/>
                      </a:solidFill>
                      <a:latin typeface="微软雅黑" panose="020B0503020204020204" pitchFamily="34" charset="-122"/>
                      <a:ea typeface="微软雅黑" panose="020B0503020204020204" pitchFamily="34" charset="-122"/>
                    </a:rPr>
                    <a:t>算法</a:t>
                  </a:r>
                  <a:endParaRPr lang="en-US" altLang="zh-CN" sz="1600" b="1" dirty="0">
                    <a:solidFill>
                      <a:srgbClr val="C00000"/>
                    </a:solidFill>
                    <a:latin typeface="微软雅黑" panose="020B0503020204020204" pitchFamily="34" charset="-122"/>
                    <a:ea typeface="微软雅黑" panose="020B0503020204020204" pitchFamily="34" charset="-122"/>
                  </a:endParaRPr>
                </a:p>
                <a:p>
                  <a:pPr algn="ctr"/>
                  <a:r>
                    <a:rPr lang="zh-CN" altLang="en-US" sz="1600" b="1" dirty="0">
                      <a:solidFill>
                        <a:srgbClr val="C00000"/>
                      </a:solidFill>
                      <a:latin typeface="微软雅黑" panose="020B0503020204020204" pitchFamily="34" charset="-122"/>
                      <a:ea typeface="微软雅黑" panose="020B0503020204020204" pitchFamily="34" charset="-122"/>
                    </a:rPr>
                    <a:t>对风电</a:t>
                  </a:r>
                  <a:r>
                    <a:rPr lang="en-US" altLang="zh-CN" sz="1600" b="1" dirty="0">
                      <a:solidFill>
                        <a:srgbClr val="C00000"/>
                      </a:solidFill>
                      <a:latin typeface="微软雅黑" panose="020B0503020204020204" pitchFamily="34" charset="-122"/>
                      <a:ea typeface="微软雅黑" panose="020B0503020204020204" pitchFamily="34" charset="-122"/>
                    </a:rPr>
                    <a:t>15</a:t>
                  </a:r>
                  <a:r>
                    <a:rPr lang="zh-CN" altLang="en-US" sz="1600" b="1" dirty="0">
                      <a:solidFill>
                        <a:srgbClr val="C00000"/>
                      </a:solidFill>
                      <a:latin typeface="微软雅黑" panose="020B0503020204020204" pitchFamily="34" charset="-122"/>
                      <a:ea typeface="微软雅黑" panose="020B0503020204020204" pitchFamily="34" charset="-122"/>
                    </a:rPr>
                    <a:t>维参数拟合</a:t>
                  </a:r>
                  <a:endParaRPr lang="en-US" altLang="zh-CN" sz="1600" b="1" dirty="0">
                    <a:solidFill>
                      <a:srgbClr val="C00000"/>
                    </a:solidFill>
                    <a:latin typeface="微软雅黑" panose="020B0503020204020204" pitchFamily="34" charset="-122"/>
                    <a:ea typeface="微软雅黑" panose="020B0503020204020204" pitchFamily="34" charset="-122"/>
                  </a:endParaRPr>
                </a:p>
                <a:p>
                  <a:pPr algn="ctr"/>
                  <a:r>
                    <a:rPr lang="zh-CN" altLang="en-US" sz="1600" b="1" dirty="0">
                      <a:solidFill>
                        <a:srgbClr val="C00000"/>
                      </a:solidFill>
                      <a:latin typeface="微软雅黑" panose="020B0503020204020204" pitchFamily="34" charset="-122"/>
                      <a:ea typeface="微软雅黑" panose="020B0503020204020204" pitchFamily="34" charset="-122"/>
                    </a:rPr>
                    <a:t>结果差强人意</a:t>
                  </a:r>
                  <a:endParaRPr lang="zh-CN" altLang="en-US" sz="1600" dirty="0">
                    <a:solidFill>
                      <a:srgbClr val="C00000"/>
                    </a:solidFill>
                  </a:endParaRPr>
                </a:p>
              </p:txBody>
            </p:sp>
            <p:sp>
              <p:nvSpPr>
                <p:cNvPr id="20" name="箭头: 右 19">
                  <a:extLst>
                    <a:ext uri="{FF2B5EF4-FFF2-40B4-BE49-F238E27FC236}">
                      <a16:creationId xmlns:a16="http://schemas.microsoft.com/office/drawing/2014/main" id="{B7A3FD21-0804-98EB-5EC0-C392AAD371ED}"/>
                    </a:ext>
                  </a:extLst>
                </p:cNvPr>
                <p:cNvSpPr/>
                <p:nvPr/>
              </p:nvSpPr>
              <p:spPr>
                <a:xfrm>
                  <a:off x="5044536" y="4045106"/>
                  <a:ext cx="2592288" cy="16928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a:extLst>
                  <a:ext uri="{FF2B5EF4-FFF2-40B4-BE49-F238E27FC236}">
                    <a16:creationId xmlns:a16="http://schemas.microsoft.com/office/drawing/2014/main" id="{F25400D7-9EBD-2030-4BC4-45BC1CE66C0C}"/>
                  </a:ext>
                </a:extLst>
              </p:cNvPr>
              <p:cNvSpPr txBox="1"/>
              <p:nvPr/>
            </p:nvSpPr>
            <p:spPr>
              <a:xfrm>
                <a:off x="7951239" y="3819980"/>
                <a:ext cx="2376264" cy="338554"/>
              </a:xfrm>
              <a:prstGeom prst="rect">
                <a:avLst/>
              </a:prstGeom>
              <a:noFill/>
            </p:spPr>
            <p:txBody>
              <a:bodyPr wrap="square">
                <a:spAutoFit/>
              </a:bodyPr>
              <a:lstStyle/>
              <a:p>
                <a:pPr algn="ctr"/>
                <a:r>
                  <a:rPr lang="zh-CN" altLang="en-US" sz="1600" b="1" dirty="0">
                    <a:solidFill>
                      <a:srgbClr val="002060"/>
                    </a:solidFill>
                    <a:latin typeface="微软雅黑" panose="020B0503020204020204" pitchFamily="34" charset="-122"/>
                    <a:ea typeface="微软雅黑" panose="020B0503020204020204" pitchFamily="34" charset="-122"/>
                  </a:rPr>
                  <a:t>对数据进行归一化</a:t>
                </a:r>
              </a:p>
            </p:txBody>
          </p:sp>
          <p:grpSp>
            <p:nvGrpSpPr>
              <p:cNvPr id="25" name="组合 24">
                <a:extLst>
                  <a:ext uri="{FF2B5EF4-FFF2-40B4-BE49-F238E27FC236}">
                    <a16:creationId xmlns:a16="http://schemas.microsoft.com/office/drawing/2014/main" id="{97EF92BA-A0B8-383A-9401-7AAFACA90A19}"/>
                  </a:ext>
                </a:extLst>
              </p:cNvPr>
              <p:cNvGrpSpPr/>
              <p:nvPr/>
            </p:nvGrpSpPr>
            <p:grpSpPr>
              <a:xfrm>
                <a:off x="7960677" y="4722046"/>
                <a:ext cx="2383001" cy="1018172"/>
                <a:chOff x="8320717" y="2392350"/>
                <a:chExt cx="2383001" cy="1018172"/>
              </a:xfrm>
            </p:grpSpPr>
            <p:sp>
              <p:nvSpPr>
                <p:cNvPr id="26" name="矩形: 圆角 25">
                  <a:extLst>
                    <a:ext uri="{FF2B5EF4-FFF2-40B4-BE49-F238E27FC236}">
                      <a16:creationId xmlns:a16="http://schemas.microsoft.com/office/drawing/2014/main" id="{8BF8B796-634C-B3A5-B5E3-6FED6DFD6FDB}"/>
                    </a:ext>
                  </a:extLst>
                </p:cNvPr>
                <p:cNvSpPr/>
                <p:nvPr/>
              </p:nvSpPr>
              <p:spPr>
                <a:xfrm>
                  <a:off x="8327454" y="2392350"/>
                  <a:ext cx="2376264" cy="966131"/>
                </a:xfrm>
                <a:prstGeom prst="roundRect">
                  <a:avLst>
                    <a:gd name="adj" fmla="val 47587"/>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rgbClr val="EDEDED"/>
                    </a:solidFill>
                  </a:endParaRPr>
                </a:p>
              </p:txBody>
            </p:sp>
            <p:sp>
              <p:nvSpPr>
                <p:cNvPr id="27" name="文本框 26">
                  <a:extLst>
                    <a:ext uri="{FF2B5EF4-FFF2-40B4-BE49-F238E27FC236}">
                      <a16:creationId xmlns:a16="http://schemas.microsoft.com/office/drawing/2014/main" id="{BF55EFCB-852A-C9D3-DD08-5C46C4FCCD17}"/>
                    </a:ext>
                  </a:extLst>
                </p:cNvPr>
                <p:cNvSpPr txBox="1"/>
                <p:nvPr/>
              </p:nvSpPr>
              <p:spPr>
                <a:xfrm>
                  <a:off x="8320717" y="2456415"/>
                  <a:ext cx="2376264" cy="954107"/>
                </a:xfrm>
                <a:prstGeom prst="rect">
                  <a:avLst/>
                </a:prstGeom>
                <a:noFill/>
              </p:spPr>
              <p:txBody>
                <a:bodyPr wrap="square">
                  <a:spAutoFit/>
                </a:bodyPr>
                <a:lstStyle/>
                <a:p>
                  <a:pPr algn="ctr"/>
                  <a:r>
                    <a:rPr lang="zh-CN" altLang="en-US" sz="1400" b="1" dirty="0">
                      <a:solidFill>
                        <a:srgbClr val="002060"/>
                      </a:solidFill>
                      <a:latin typeface="微软雅黑" panose="020B0503020204020204" pitchFamily="34" charset="-122"/>
                      <a:ea typeface="微软雅黑" panose="020B0503020204020204" pitchFamily="34" charset="-122"/>
                    </a:rPr>
                    <a:t>对相关性拟合较差的数据使用多层深度学习进行多次预测，并将预测结果作为特征量输入</a:t>
                  </a:r>
                </a:p>
              </p:txBody>
            </p:sp>
          </p:grpSp>
        </p:grpSp>
      </p:grpSp>
    </p:spTree>
    <p:extLst>
      <p:ext uri="{BB962C8B-B14F-4D97-AF65-F5344CB8AC3E}">
        <p14:creationId xmlns:p14="http://schemas.microsoft.com/office/powerpoint/2010/main" val="2096144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9527E3E-4E5E-6CF8-A892-477A4EA1451C}"/>
              </a:ext>
            </a:extLst>
          </p:cNvPr>
          <p:cNvSpPr txBox="1"/>
          <p:nvPr/>
        </p:nvSpPr>
        <p:spPr bwMode="auto">
          <a:xfrm>
            <a:off x="2350790" y="157562"/>
            <a:ext cx="6336704" cy="523220"/>
          </a:xfrm>
          <a:prstGeom prst="rect">
            <a:avLst/>
          </a:prstGeom>
          <a:noFill/>
        </p:spPr>
        <p:txBody>
          <a:bodyPr wrap="square">
            <a:spAutoFit/>
          </a:bodyPr>
          <a:lstStyle/>
          <a:p>
            <a:pPr defTabSz="914126">
              <a:defRPr/>
            </a:pPr>
            <a:r>
              <a:rPr lang="zh-CN" altLang="en-US" sz="2800" b="1" dirty="0">
                <a:solidFill>
                  <a:srgbClr val="002060"/>
                </a:solidFill>
                <a:latin typeface="微软雅黑" panose="020B0503020204020204" pitchFamily="34" charset="-122"/>
                <a:ea typeface="微软雅黑" panose="020B0503020204020204" pitchFamily="34" charset="-122"/>
              </a:rPr>
              <a:t>算法：基于</a:t>
            </a:r>
            <a:r>
              <a:rPr lang="en-US" altLang="zh-CN" sz="2800" b="1" dirty="0">
                <a:solidFill>
                  <a:srgbClr val="002060"/>
                </a:solidFill>
                <a:latin typeface="微软雅黑" panose="020B0503020204020204" pitchFamily="34" charset="-122"/>
                <a:ea typeface="微软雅黑" panose="020B0503020204020204" pitchFamily="34" charset="-122"/>
              </a:rPr>
              <a:t>LSTM</a:t>
            </a:r>
            <a:r>
              <a:rPr lang="zh-CN" altLang="en-US" sz="2800" b="1" dirty="0">
                <a:solidFill>
                  <a:srgbClr val="002060"/>
                </a:solidFill>
                <a:latin typeface="微软雅黑" panose="020B0503020204020204" pitchFamily="34" charset="-122"/>
                <a:ea typeface="微软雅黑" panose="020B0503020204020204" pitchFamily="34" charset="-122"/>
              </a:rPr>
              <a:t>的优化深度学习算法</a:t>
            </a:r>
          </a:p>
        </p:txBody>
      </p:sp>
      <p:grpSp>
        <p:nvGrpSpPr>
          <p:cNvPr id="35" name="组合 34">
            <a:extLst>
              <a:ext uri="{FF2B5EF4-FFF2-40B4-BE49-F238E27FC236}">
                <a16:creationId xmlns:a16="http://schemas.microsoft.com/office/drawing/2014/main" id="{615462F0-6FC8-6BFC-C8EB-9EC12F7F4E65}"/>
              </a:ext>
            </a:extLst>
          </p:cNvPr>
          <p:cNvGrpSpPr/>
          <p:nvPr/>
        </p:nvGrpSpPr>
        <p:grpSpPr>
          <a:xfrm>
            <a:off x="2374710" y="2277665"/>
            <a:ext cx="9423420" cy="3496217"/>
            <a:chOff x="2374710" y="2060771"/>
            <a:chExt cx="9423420" cy="3496217"/>
          </a:xfrm>
        </p:grpSpPr>
        <p:grpSp>
          <p:nvGrpSpPr>
            <p:cNvPr id="4" name="组合 3">
              <a:extLst>
                <a:ext uri="{FF2B5EF4-FFF2-40B4-BE49-F238E27FC236}">
                  <a16:creationId xmlns:a16="http://schemas.microsoft.com/office/drawing/2014/main" id="{3A39E2B6-B767-3C42-502D-155AFD087DEE}"/>
                </a:ext>
              </a:extLst>
            </p:cNvPr>
            <p:cNvGrpSpPr/>
            <p:nvPr/>
          </p:nvGrpSpPr>
          <p:grpSpPr>
            <a:xfrm>
              <a:off x="2944294" y="2060771"/>
              <a:ext cx="8335488" cy="720946"/>
              <a:chOff x="8327454" y="2349677"/>
              <a:chExt cx="2376264" cy="830997"/>
            </a:xfrm>
          </p:grpSpPr>
          <p:sp>
            <p:nvSpPr>
              <p:cNvPr id="5" name="矩形: 圆角 4">
                <a:extLst>
                  <a:ext uri="{FF2B5EF4-FFF2-40B4-BE49-F238E27FC236}">
                    <a16:creationId xmlns:a16="http://schemas.microsoft.com/office/drawing/2014/main" id="{AAFCA8B3-7981-9E0B-C88A-07730FAACA6C}"/>
                  </a:ext>
                </a:extLst>
              </p:cNvPr>
              <p:cNvSpPr/>
              <p:nvPr/>
            </p:nvSpPr>
            <p:spPr>
              <a:xfrm>
                <a:off x="8327454" y="2349677"/>
                <a:ext cx="2376264" cy="830997"/>
              </a:xfrm>
              <a:prstGeom prst="roundRect">
                <a:avLst>
                  <a:gd name="adj" fmla="val 18839"/>
                </a:avLst>
              </a:prstGeom>
              <a:solidFill>
                <a:schemeClr val="bg1"/>
              </a:solidFill>
              <a:ln>
                <a:noFill/>
              </a:ln>
              <a:effectLst>
                <a:outerShdw blurRad="1270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solidFill>
                    <a:srgbClr val="EDEDED"/>
                  </a:solidFill>
                </a:endParaRPr>
              </a:p>
            </p:txBody>
          </p:sp>
          <p:sp>
            <p:nvSpPr>
              <p:cNvPr id="6" name="文本框 5">
                <a:extLst>
                  <a:ext uri="{FF2B5EF4-FFF2-40B4-BE49-F238E27FC236}">
                    <a16:creationId xmlns:a16="http://schemas.microsoft.com/office/drawing/2014/main" id="{CC284C9E-3D84-F2AC-B148-C03392A956AB}"/>
                  </a:ext>
                </a:extLst>
              </p:cNvPr>
              <p:cNvSpPr txBox="1"/>
              <p:nvPr/>
            </p:nvSpPr>
            <p:spPr>
              <a:xfrm>
                <a:off x="8327454" y="2505886"/>
                <a:ext cx="2376264" cy="425710"/>
              </a:xfrm>
              <a:prstGeom prst="rect">
                <a:avLst/>
              </a:prstGeom>
              <a:noFill/>
            </p:spPr>
            <p:txBody>
              <a:bodyPr wrap="square">
                <a:spAutoFit/>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对相关性拟合较差的数据使用多层深度学习进行多次预测</a:t>
                </a:r>
              </a:p>
            </p:txBody>
          </p:sp>
        </p:grpSp>
        <p:grpSp>
          <p:nvGrpSpPr>
            <p:cNvPr id="7" name="组合 6">
              <a:extLst>
                <a:ext uri="{FF2B5EF4-FFF2-40B4-BE49-F238E27FC236}">
                  <a16:creationId xmlns:a16="http://schemas.microsoft.com/office/drawing/2014/main" id="{57AC7718-9C53-8D54-9DB4-AA8BC59B081B}"/>
                </a:ext>
              </a:extLst>
            </p:cNvPr>
            <p:cNvGrpSpPr/>
            <p:nvPr/>
          </p:nvGrpSpPr>
          <p:grpSpPr>
            <a:xfrm>
              <a:off x="2374710" y="3573810"/>
              <a:ext cx="9423420" cy="1983178"/>
              <a:chOff x="2219255" y="5336327"/>
              <a:chExt cx="9423420" cy="1983178"/>
            </a:xfrm>
          </p:grpSpPr>
          <p:sp>
            <p:nvSpPr>
              <p:cNvPr id="8" name="矩形标注 38">
                <a:extLst>
                  <a:ext uri="{FF2B5EF4-FFF2-40B4-BE49-F238E27FC236}">
                    <a16:creationId xmlns:a16="http://schemas.microsoft.com/office/drawing/2014/main" id="{4196F804-F586-274C-B81E-85181CD91CB2}"/>
                  </a:ext>
                </a:extLst>
              </p:cNvPr>
              <p:cNvSpPr/>
              <p:nvPr/>
            </p:nvSpPr>
            <p:spPr>
              <a:xfrm>
                <a:off x="8501535" y="5340286"/>
                <a:ext cx="3141140" cy="1979219"/>
              </a:xfrm>
              <a:prstGeom prst="wedgeRectCallout">
                <a:avLst>
                  <a:gd name="adj1" fmla="val 41393"/>
                  <a:gd name="adj2" fmla="val -11347"/>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0000"/>
                  </a:lnSpc>
                  <a:spcAft>
                    <a:spcPts val="600"/>
                  </a:spcAft>
                </a:pPr>
                <a:r>
                  <a:rPr lang="zh-CN" altLang="en-US" sz="2000" b="1" dirty="0">
                    <a:solidFill>
                      <a:prstClr val="white"/>
                    </a:solidFill>
                    <a:latin typeface="微软雅黑" panose="020B0503020204020204" pitchFamily="34" charset="-122"/>
                    <a:ea typeface="微软雅黑" panose="020B0503020204020204" pitchFamily="34" charset="-122"/>
                  </a:rPr>
                  <a:t>最后得到预测结果</a:t>
                </a:r>
                <a:endParaRPr lang="en-US" altLang="zh-CN" sz="1600" b="1" dirty="0">
                  <a:solidFill>
                    <a:prstClr val="white"/>
                  </a:solidFill>
                  <a:latin typeface="微软雅黑" panose="020B0503020204020204" pitchFamily="34" charset="-122"/>
                  <a:ea typeface="微软雅黑" panose="020B0503020204020204" pitchFamily="34" charset="-122"/>
                </a:endParaRPr>
              </a:p>
            </p:txBody>
          </p:sp>
          <p:sp>
            <p:nvSpPr>
              <p:cNvPr id="9" name="矩形标注 39">
                <a:extLst>
                  <a:ext uri="{FF2B5EF4-FFF2-40B4-BE49-F238E27FC236}">
                    <a16:creationId xmlns:a16="http://schemas.microsoft.com/office/drawing/2014/main" id="{15051B2C-876A-E89B-F16B-A07E4D402B81}"/>
                  </a:ext>
                </a:extLst>
              </p:cNvPr>
              <p:cNvSpPr/>
              <p:nvPr/>
            </p:nvSpPr>
            <p:spPr>
              <a:xfrm>
                <a:off x="5360395" y="5336327"/>
                <a:ext cx="3141140" cy="1979219"/>
              </a:xfrm>
              <a:prstGeom prst="wedgeRectCallout">
                <a:avLst>
                  <a:gd name="adj1" fmla="val 54793"/>
                  <a:gd name="adj2" fmla="val -19531"/>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0000"/>
                  </a:lnSpc>
                  <a:spcAft>
                    <a:spcPts val="600"/>
                  </a:spcAft>
                </a:pPr>
                <a:r>
                  <a:rPr lang="zh-CN" altLang="en-US" sz="2000" b="1" dirty="0">
                    <a:solidFill>
                      <a:prstClr val="white"/>
                    </a:solidFill>
                    <a:latin typeface="微软雅黑" panose="020B0503020204020204" pitchFamily="34" charset="-122"/>
                    <a:ea typeface="微软雅黑" panose="020B0503020204020204" pitchFamily="34" charset="-122"/>
                  </a:rPr>
                  <a:t>再次预测后得到结果再与之前特征量一起进行再次输入进行预测，进行深度多层预测</a:t>
                </a:r>
                <a:endParaRPr lang="en-US" altLang="zh-CN" sz="1600" b="1" dirty="0">
                  <a:solidFill>
                    <a:prstClr val="white"/>
                  </a:solidFill>
                  <a:latin typeface="微软雅黑" panose="020B0503020204020204" pitchFamily="34" charset="-122"/>
                  <a:ea typeface="微软雅黑" panose="020B0503020204020204" pitchFamily="34" charset="-122"/>
                </a:endParaRPr>
              </a:p>
            </p:txBody>
          </p:sp>
          <p:sp>
            <p:nvSpPr>
              <p:cNvPr id="10" name="矩形标注 40">
                <a:extLst>
                  <a:ext uri="{FF2B5EF4-FFF2-40B4-BE49-F238E27FC236}">
                    <a16:creationId xmlns:a16="http://schemas.microsoft.com/office/drawing/2014/main" id="{F5110041-374E-E880-9B59-D3543E3C50B6}"/>
                  </a:ext>
                </a:extLst>
              </p:cNvPr>
              <p:cNvSpPr/>
              <p:nvPr/>
            </p:nvSpPr>
            <p:spPr>
              <a:xfrm>
                <a:off x="2219255" y="5336327"/>
                <a:ext cx="3141140" cy="1979219"/>
              </a:xfrm>
              <a:prstGeom prst="wedgeRectCallout">
                <a:avLst>
                  <a:gd name="adj1" fmla="val 54531"/>
                  <a:gd name="adj2" fmla="val -21196"/>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0000"/>
                  </a:lnSpc>
                  <a:spcAft>
                    <a:spcPts val="600"/>
                  </a:spcAft>
                </a:pPr>
                <a:r>
                  <a:rPr lang="zh-CN" altLang="en-US" sz="2000" b="1" dirty="0">
                    <a:solidFill>
                      <a:prstClr val="white"/>
                    </a:solidFill>
                    <a:latin typeface="微软雅黑" panose="020B0503020204020204" pitchFamily="34" charset="-122"/>
                    <a:ea typeface="微软雅黑" panose="020B0503020204020204" pitchFamily="34" charset="-122"/>
                  </a:rPr>
                  <a:t>将</a:t>
                </a:r>
                <a:r>
                  <a:rPr lang="en-US" altLang="zh-CN" sz="2000" b="1" dirty="0">
                    <a:solidFill>
                      <a:prstClr val="white"/>
                    </a:solidFill>
                    <a:latin typeface="微软雅黑" panose="020B0503020204020204" pitchFamily="34" charset="-122"/>
                    <a:ea typeface="微软雅黑" panose="020B0503020204020204" pitchFamily="34" charset="-122"/>
                  </a:rPr>
                  <a:t>LSTM</a:t>
                </a:r>
                <a:r>
                  <a:rPr lang="zh-CN" altLang="en-US" sz="2000" b="1" dirty="0">
                    <a:solidFill>
                      <a:prstClr val="white"/>
                    </a:solidFill>
                    <a:latin typeface="微软雅黑" panose="020B0503020204020204" pitchFamily="34" charset="-122"/>
                    <a:ea typeface="微软雅黑" panose="020B0503020204020204" pitchFamily="34" charset="-122"/>
                  </a:rPr>
                  <a:t>神经网络预测结果值作为输入参数增加一维度量进行再次预测</a:t>
                </a:r>
                <a:endParaRPr lang="zh-CN" altLang="en-US" sz="1600" b="1" dirty="0">
                  <a:latin typeface="微软雅黑" panose="020B0503020204020204" pitchFamily="34" charset="-122"/>
                  <a:ea typeface="微软雅黑" panose="020B0503020204020204" pitchFamily="34" charset="-122"/>
                </a:endParaRPr>
              </a:p>
            </p:txBody>
          </p:sp>
        </p:grpSp>
        <p:cxnSp>
          <p:nvCxnSpPr>
            <p:cNvPr id="11" name="直接连接符 10">
              <a:extLst>
                <a:ext uri="{FF2B5EF4-FFF2-40B4-BE49-F238E27FC236}">
                  <a16:creationId xmlns:a16="http://schemas.microsoft.com/office/drawing/2014/main" id="{6CBBFFCF-28E1-40F1-BD1E-5BA03AE488DB}"/>
                </a:ext>
              </a:extLst>
            </p:cNvPr>
            <p:cNvCxnSpPr>
              <a:cxnSpLocks/>
              <a:endCxn id="5" idx="1"/>
            </p:cNvCxnSpPr>
            <p:nvPr/>
          </p:nvCxnSpPr>
          <p:spPr>
            <a:xfrm flipV="1">
              <a:off x="2429818" y="2421245"/>
              <a:ext cx="514476" cy="1109507"/>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61A5370-44FC-1555-3205-97E1D950E245}"/>
                </a:ext>
              </a:extLst>
            </p:cNvPr>
            <p:cNvCxnSpPr>
              <a:cxnSpLocks/>
              <a:endCxn id="5" idx="3"/>
            </p:cNvCxnSpPr>
            <p:nvPr/>
          </p:nvCxnSpPr>
          <p:spPr>
            <a:xfrm flipH="1" flipV="1">
              <a:off x="11279782" y="2421245"/>
              <a:ext cx="432048" cy="1152565"/>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A559BA7D-7E9B-CFEB-8DF8-2162C70B5443}"/>
              </a:ext>
            </a:extLst>
          </p:cNvPr>
          <p:cNvSpPr txBox="1">
            <a:spLocks noChangeArrowheads="1"/>
          </p:cNvSpPr>
          <p:nvPr/>
        </p:nvSpPr>
        <p:spPr bwMode="auto">
          <a:xfrm>
            <a:off x="2710830" y="955387"/>
            <a:ext cx="80648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000000"/>
                </a:solidFill>
                <a:latin typeface="微软雅黑" panose="020B0503020204020204" pitchFamily="34" charset="-122"/>
                <a:ea typeface="微软雅黑" panose="020B0503020204020204" pitchFamily="34" charset="-122"/>
              </a:rPr>
              <a:t>长短期记忆网络（</a:t>
            </a:r>
            <a:r>
              <a:rPr lang="en-US" altLang="zh-CN" sz="2400" b="1" dirty="0">
                <a:solidFill>
                  <a:srgbClr val="000000"/>
                </a:solidFill>
                <a:latin typeface="微软雅黑" panose="020B0503020204020204" pitchFamily="34" charset="-122"/>
                <a:ea typeface="微软雅黑" panose="020B0503020204020204" pitchFamily="34" charset="-122"/>
              </a:rPr>
              <a:t>LSTM</a:t>
            </a:r>
            <a:r>
              <a:rPr lang="zh-CN" altLang="en-US"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Long Short-Term Memory</a:t>
            </a:r>
            <a:r>
              <a:rPr lang="zh-CN" altLang="en-US" sz="2400" b="1" dirty="0">
                <a:solidFill>
                  <a:srgbClr val="000000"/>
                </a:solidFill>
                <a:latin typeface="微软雅黑" panose="020B0503020204020204" pitchFamily="34" charset="-122"/>
                <a:ea typeface="微软雅黑" panose="020B0503020204020204" pitchFamily="34" charset="-122"/>
              </a:rPr>
              <a:t>）</a:t>
            </a:r>
            <a:endParaRPr lang="en-US" altLang="zh-CN" sz="2400" b="1" dirty="0">
              <a:solidFill>
                <a:srgbClr val="000000"/>
              </a:solidFill>
              <a:latin typeface="微软雅黑" panose="020B0503020204020204" pitchFamily="34" charset="-122"/>
              <a:ea typeface="微软雅黑" panose="020B0503020204020204" pitchFamily="34" charset="-122"/>
            </a:endParaRPr>
          </a:p>
          <a:p>
            <a:pPr eaLnBrk="1" hangingPunct="1"/>
            <a:r>
              <a:rPr lang="zh-CN" altLang="en-US" sz="2400" b="1" dirty="0">
                <a:solidFill>
                  <a:srgbClr val="000000"/>
                </a:solidFill>
                <a:latin typeface="微软雅黑" panose="020B0503020204020204" pitchFamily="34" charset="-122"/>
                <a:ea typeface="微软雅黑" panose="020B0503020204020204" pitchFamily="34" charset="-122"/>
              </a:rPr>
              <a:t>是一种时间循环神经网络，也是我们项目建模的核心算法</a:t>
            </a:r>
            <a:endParaRPr lang="en-US" altLang="zh-CN" sz="2400" b="1" dirty="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2906528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1434</Words>
  <Application>Microsoft Office PowerPoint</Application>
  <PresentationFormat>自定义</PresentationFormat>
  <Paragraphs>183</Paragraphs>
  <Slides>22</Slides>
  <Notes>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冬青黑体简体中文 W6</vt:lpstr>
      <vt:lpstr>Arial</vt:lpstr>
      <vt:lpstr>Calibri Light</vt:lpstr>
      <vt:lpstr>微软雅黑</vt:lpstr>
      <vt:lpstr>等线</vt:lpstr>
      <vt:lpstr>微软雅黑 Light</vt:lpstr>
      <vt:lpstr>Times New Roman</vt:lpstr>
      <vt:lpstr>Swis721 Blk BT</vt:lpstr>
      <vt:lpstr>Calibri</vt:lpstr>
      <vt:lpstr>Wingdings</vt:lpstr>
      <vt:lpstr>Segoe UI Black</vt:lpstr>
      <vt:lpstr>方正正中黑简体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锐旗设计；https://9ppt.taobao.com_x000d_
</dc:description>
  <cp:lastModifiedBy/>
  <cp:revision>1</cp:revision>
  <dcterms:created xsi:type="dcterms:W3CDTF">2017-12-03T07:21:33Z</dcterms:created>
  <dcterms:modified xsi:type="dcterms:W3CDTF">2022-09-14T16:36:25Z</dcterms:modified>
</cp:coreProperties>
</file>